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5.xml" ContentType="application/vnd.openxmlformats-officedocument.presentationml.tags+xml"/>
  <Override PartName="/ppt/notesSlides/notesSlide21.xml" ContentType="application/vnd.openxmlformats-officedocument.presentationml.notesSlide+xml"/>
  <Override PartName="/ppt/tags/tag6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7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8.xml" ContentType="application/vnd.openxmlformats-officedocument.presentationml.tags+xml"/>
  <Override PartName="/ppt/notesSlides/notesSlide33.xml" ContentType="application/vnd.openxmlformats-officedocument.presentationml.notesSlide+xml"/>
  <Override PartName="/ppt/tags/tag9.xml" ContentType="application/vnd.openxmlformats-officedocument.presentationml.tags+xml"/>
  <Override PartName="/ppt/notesSlides/notesSlide34.xml" ContentType="application/vnd.openxmlformats-officedocument.presentationml.notesSlide+xml"/>
  <Override PartName="/ppt/tags/tag10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11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12.xml" ContentType="application/vnd.openxmlformats-officedocument.presentationml.tags+xml"/>
  <Override PartName="/ppt/notesSlides/notesSlide43.xml" ContentType="application/vnd.openxmlformats-officedocument.presentationml.notesSlide+xml"/>
  <Override PartName="/ppt/tags/tag13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14.xml" ContentType="application/vnd.openxmlformats-officedocument.presentationml.tags+xml"/>
  <Override PartName="/ppt/notesSlides/notesSlide46.xml" ContentType="application/vnd.openxmlformats-officedocument.presentationml.notesSlide+xml"/>
  <Override PartName="/ppt/tags/tag15.xml" ContentType="application/vnd.openxmlformats-officedocument.presentationml.tags+xml"/>
  <Override PartName="/ppt/notesSlides/notesSlide47.xml" ContentType="application/vnd.openxmlformats-officedocument.presentationml.notesSlide+xml"/>
  <Override PartName="/ppt/tags/tag16.xml" ContentType="application/vnd.openxmlformats-officedocument.presentationml.tags+xml"/>
  <Override PartName="/ppt/notesSlides/notesSlide48.xml" ContentType="application/vnd.openxmlformats-officedocument.presentationml.notesSlide+xml"/>
  <Override PartName="/ppt/tags/tag17.xml" ContentType="application/vnd.openxmlformats-officedocument.presentationml.tags+xml"/>
  <Override PartName="/ppt/notesSlides/notesSlide49.xml" ContentType="application/vnd.openxmlformats-officedocument.presentationml.notesSlide+xml"/>
  <Override PartName="/ppt/tags/tag18.xml" ContentType="application/vnd.openxmlformats-officedocument.presentationml.tags+xml"/>
  <Override PartName="/ppt/notesSlides/notesSlide50.xml" ContentType="application/vnd.openxmlformats-officedocument.presentationml.notesSlide+xml"/>
  <Override PartName="/ppt/tags/tag19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748" r:id="rId2"/>
    <p:sldId id="772" r:id="rId3"/>
    <p:sldId id="773" r:id="rId4"/>
    <p:sldId id="777" r:id="rId5"/>
    <p:sldId id="778" r:id="rId6"/>
    <p:sldId id="779" r:id="rId7"/>
    <p:sldId id="780" r:id="rId8"/>
    <p:sldId id="846" r:id="rId9"/>
    <p:sldId id="711" r:id="rId10"/>
    <p:sldId id="781" r:id="rId11"/>
    <p:sldId id="782" r:id="rId12"/>
    <p:sldId id="863" r:id="rId13"/>
    <p:sldId id="783" r:id="rId14"/>
    <p:sldId id="784" r:id="rId15"/>
    <p:sldId id="785" r:id="rId16"/>
    <p:sldId id="786" r:id="rId17"/>
    <p:sldId id="787" r:id="rId18"/>
    <p:sldId id="788" r:id="rId19"/>
    <p:sldId id="789" r:id="rId20"/>
    <p:sldId id="791" r:id="rId21"/>
    <p:sldId id="847" r:id="rId22"/>
    <p:sldId id="848" r:id="rId23"/>
    <p:sldId id="864" r:id="rId24"/>
    <p:sldId id="793" r:id="rId25"/>
    <p:sldId id="794" r:id="rId26"/>
    <p:sldId id="795" r:id="rId27"/>
    <p:sldId id="796" r:id="rId28"/>
    <p:sldId id="797" r:id="rId29"/>
    <p:sldId id="798" r:id="rId30"/>
    <p:sldId id="799" r:id="rId31"/>
    <p:sldId id="800" r:id="rId32"/>
    <p:sldId id="801" r:id="rId33"/>
    <p:sldId id="802" r:id="rId34"/>
    <p:sldId id="803" r:id="rId35"/>
    <p:sldId id="804" r:id="rId36"/>
    <p:sldId id="805" r:id="rId37"/>
    <p:sldId id="806" r:id="rId38"/>
    <p:sldId id="807" r:id="rId39"/>
    <p:sldId id="808" r:id="rId40"/>
    <p:sldId id="809" r:id="rId41"/>
    <p:sldId id="855" r:id="rId42"/>
    <p:sldId id="856" r:id="rId43"/>
    <p:sldId id="866" r:id="rId44"/>
    <p:sldId id="849" r:id="rId45"/>
    <p:sldId id="850" r:id="rId46"/>
    <p:sldId id="811" r:id="rId47"/>
    <p:sldId id="857" r:id="rId48"/>
    <p:sldId id="858" r:id="rId49"/>
    <p:sldId id="812" r:id="rId50"/>
    <p:sldId id="813" r:id="rId51"/>
    <p:sldId id="814" r:id="rId52"/>
    <p:sldId id="816" r:id="rId53"/>
    <p:sldId id="817" r:id="rId54"/>
    <p:sldId id="818" r:id="rId55"/>
    <p:sldId id="819" r:id="rId56"/>
    <p:sldId id="821" r:id="rId57"/>
    <p:sldId id="822" r:id="rId58"/>
    <p:sldId id="823" r:id="rId59"/>
    <p:sldId id="824" r:id="rId60"/>
    <p:sldId id="825" r:id="rId61"/>
    <p:sldId id="826" r:id="rId62"/>
    <p:sldId id="827" r:id="rId63"/>
    <p:sldId id="828" r:id="rId64"/>
    <p:sldId id="829" r:id="rId65"/>
    <p:sldId id="830" r:id="rId66"/>
    <p:sldId id="831" r:id="rId67"/>
    <p:sldId id="832" r:id="rId68"/>
    <p:sldId id="833" r:id="rId69"/>
    <p:sldId id="834" r:id="rId70"/>
    <p:sldId id="835" r:id="rId71"/>
    <p:sldId id="836" r:id="rId72"/>
    <p:sldId id="838" r:id="rId73"/>
    <p:sldId id="839" r:id="rId74"/>
    <p:sldId id="840" r:id="rId75"/>
    <p:sldId id="841" r:id="rId76"/>
    <p:sldId id="842" r:id="rId77"/>
    <p:sldId id="843" r:id="rId78"/>
    <p:sldId id="844" r:id="rId79"/>
    <p:sldId id="845" r:id="rId80"/>
    <p:sldId id="771" r:id="rId8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0000FF"/>
    <a:srgbClr val="FF3300"/>
    <a:srgbClr val="E46C0A"/>
    <a:srgbClr val="E20000"/>
    <a:srgbClr val="990000"/>
    <a:srgbClr val="88A705"/>
    <a:srgbClr val="DBDBDB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69347" autoAdjust="0"/>
  </p:normalViewPr>
  <p:slideViewPr>
    <p:cSldViewPr>
      <p:cViewPr varScale="1">
        <p:scale>
          <a:sx n="79" d="100"/>
          <a:sy n="79" d="100"/>
        </p:scale>
        <p:origin x="183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334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AC6-40DC-BA3F-A34A5D23633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AC6-40DC-BA3F-A34A5D23633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AC6-40DC-BA3F-A34A5D23633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AC6-40DC-BA3F-A34A5D23633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3"/>
                <c:pt idx="0">
                  <c:v>平时成绩</c:v>
                </c:pt>
                <c:pt idx="1">
                  <c:v>实验成绩</c:v>
                </c:pt>
                <c:pt idx="2">
                  <c:v>考试成绩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20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2B-4049-AA19-65C3A0FBAD33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3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6E4F5-AFD9-452D-978C-A65E37BD2A75}" type="datetimeFigureOut">
              <a:rPr lang="en-US" smtClean="0"/>
              <a:pPr/>
              <a:t>9/8/2020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70C2A1-C45C-4D11-8087-34234E5428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10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79D53-1687-4629-A7C4-5F633C48289A}" type="datetimeFigureOut">
              <a:rPr lang="en-US" smtClean="0"/>
              <a:pPr/>
              <a:t>9/8/2020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48F07-6AC5-47AF-9B36-9B4E83AB26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07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48F07-6AC5-47AF-9B36-9B4E83AB260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13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48F07-6AC5-47AF-9B36-9B4E83AB260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33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48F07-6AC5-47AF-9B36-9B4E83AB260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76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48F07-6AC5-47AF-9B36-9B4E83AB260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43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5029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0914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3893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48F07-6AC5-47AF-9B36-9B4E83AB260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6023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48F07-6AC5-47AF-9B36-9B4E83AB260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20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3634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48F07-6AC5-47AF-9B36-9B4E83AB260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18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9563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48F07-6AC5-47AF-9B36-9B4E83AB260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056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7365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70135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3927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8298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48979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48F07-6AC5-47AF-9B36-9B4E83AB260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425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61436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5357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48F07-6AC5-47AF-9B36-9B4E83AB26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877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48F07-6AC5-47AF-9B36-9B4E83AB260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862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33929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48F07-6AC5-47AF-9B36-9B4E83AB260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811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95914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23560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30168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00423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47846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57485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9282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466D1E-EF4A-433E-96C9-1456613A9DBE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80744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4666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i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466D1E-EF4A-433E-96C9-1456613A9DBE}" type="slidenum">
              <a:rPr lang="zh-CN" altLang="en-US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36848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466D1E-EF4A-433E-96C9-1456613A9DBE}" type="slidenum">
              <a:rPr lang="zh-CN" altLang="en-US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35519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48F07-6AC5-47AF-9B36-9B4E83AB260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759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85721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5583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37307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45804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09532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7386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i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466D1E-EF4A-433E-96C9-1456613A9DBE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63693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48F07-6AC5-47AF-9B36-9B4E83AB260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535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21687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87528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38980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29090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07031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1203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49717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50944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479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466D1E-EF4A-433E-96C9-1456613A9DBE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59235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78451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50345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51886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96221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0249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27076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40841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987081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296685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微机原理与接口技术－－基于IA-32处理器和32位汇编语言·第4版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8CC038-9C62-49CC-AD9A-807FF07F5ABE}" type="datetime2">
              <a:rPr lang="zh-CN" altLang="en-US" smtClean="0"/>
              <a:pPr/>
              <a:t>2020年9月8日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第1章 微型计算机系统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186805-D2FB-4C8F-9214-721CB3EA180D}" type="slidenum">
              <a:rPr lang="zh-CN" altLang="en-US" smtClean="0"/>
              <a:pPr/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2953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48F07-6AC5-47AF-9B36-9B4E83AB260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539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ADA52B7-FDCE-4A66-B899-60363867A990}" type="datetime1">
              <a:rPr lang="zh-CN" altLang="en-US" smtClean="0"/>
              <a:pPr>
                <a:defRPr/>
              </a:pPr>
              <a:t>2020/9/8</a:t>
            </a:fld>
            <a:endParaRPr lang="zh-CN" altLang="en-US" sz="12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284C9B-5151-4DDF-B08D-42B273192CED}" type="slidenum">
              <a:rPr lang="zh-CN" altLang="en-US" smtClean="0"/>
              <a:pPr>
                <a:defRPr/>
              </a:pPr>
              <a:t>80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13419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48F07-6AC5-47AF-9B36-9B4E83AB260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79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48F07-6AC5-47AF-9B36-9B4E83AB260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21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首页">
    <p:bg>
      <p:bgPr>
        <a:blipFill dpi="0" rotWithShape="1">
          <a:blip r:embed="rId2" cstate="print">
            <a:lum/>
          </a:blip>
          <a:srcRect/>
          <a:stretch>
            <a:fillRect t="-28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280573" y="692256"/>
            <a:ext cx="3383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18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中国人力资源管理的四个阶段</a:t>
            </a:r>
          </a:p>
        </p:txBody>
      </p:sp>
      <p:sp>
        <p:nvSpPr>
          <p:cNvPr id="5" name="矩形 24"/>
          <p:cNvSpPr>
            <a:spLocks noChangeArrowheads="1"/>
          </p:cNvSpPr>
          <p:nvPr userDrawn="1"/>
        </p:nvSpPr>
        <p:spPr bwMode="auto">
          <a:xfrm>
            <a:off x="1056757" y="565810"/>
            <a:ext cx="1079839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 b="1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第三章</a:t>
            </a:r>
            <a:endParaRPr lang="en-US" altLang="zh-CN" sz="1800" b="1" dirty="0" smtClean="0">
              <a:solidFill>
                <a:schemeClr val="bg1"/>
              </a:solidFill>
              <a:ea typeface="微软雅黑" pitchFamily="34" charset="-122"/>
              <a:cs typeface="Arial Unicode MS" pitchFamily="34" charset="-122"/>
            </a:endParaRPr>
          </a:p>
          <a:p>
            <a:pPr algn="ctr"/>
            <a:r>
              <a:rPr lang="zh-CN" altLang="en-US" sz="1400" b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正文</a:t>
            </a:r>
            <a:endParaRPr lang="en-US" altLang="zh-CN" sz="1400" b="0" dirty="0">
              <a:solidFill>
                <a:schemeClr val="bg1"/>
              </a:solidFill>
              <a:ea typeface="微软雅黑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045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/>
          <p:nvPr userDrawn="1"/>
        </p:nvSpPr>
        <p:spPr>
          <a:xfrm>
            <a:off x="2280568" y="692256"/>
            <a:ext cx="2159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18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人力资源从业概述</a:t>
            </a:r>
          </a:p>
        </p:txBody>
      </p:sp>
      <p:sp>
        <p:nvSpPr>
          <p:cNvPr id="6" name="矩形 24"/>
          <p:cNvSpPr>
            <a:spLocks noChangeArrowheads="1"/>
          </p:cNvSpPr>
          <p:nvPr userDrawn="1"/>
        </p:nvSpPr>
        <p:spPr bwMode="auto">
          <a:xfrm>
            <a:off x="1056757" y="565810"/>
            <a:ext cx="1079839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 b="1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第四章</a:t>
            </a:r>
            <a:endParaRPr lang="en-US" altLang="zh-CN" sz="1800" b="1" dirty="0" smtClean="0">
              <a:solidFill>
                <a:schemeClr val="bg1"/>
              </a:solidFill>
              <a:ea typeface="微软雅黑" pitchFamily="34" charset="-122"/>
              <a:cs typeface="Arial Unicode MS" pitchFamily="34" charset="-122"/>
            </a:endParaRPr>
          </a:p>
          <a:p>
            <a:pPr algn="ctr"/>
            <a:r>
              <a:rPr lang="zh-CN" altLang="en-US" sz="1400" b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正文</a:t>
            </a:r>
            <a:endParaRPr lang="en-US" altLang="zh-CN" sz="1400" b="0" dirty="0">
              <a:solidFill>
                <a:schemeClr val="bg1"/>
              </a:solidFill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440248" y="692254"/>
            <a:ext cx="2915565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4.1 </a:t>
            </a:r>
            <a:r>
              <a:rPr lang="en-US" altLang="zh-CN" sz="1800" b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 </a:t>
            </a:r>
            <a:r>
              <a:rPr lang="en-US" altLang="zh-CN" sz="1800" b="0" baseline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HR</a:t>
            </a:r>
            <a:r>
              <a:rPr lang="zh-CN" altLang="en-US" sz="1800" b="0" baseline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职业发展前景</a:t>
            </a:r>
            <a:endParaRPr lang="en-US" altLang="zh-CN" sz="1400" b="0" dirty="0" smtClean="0">
              <a:solidFill>
                <a:schemeClr val="bg1"/>
              </a:solidFill>
              <a:ea typeface="微软雅黑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194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/>
          <p:nvPr userDrawn="1"/>
        </p:nvSpPr>
        <p:spPr>
          <a:xfrm>
            <a:off x="2280568" y="692256"/>
            <a:ext cx="2159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18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人力资源从业概述</a:t>
            </a:r>
          </a:p>
        </p:txBody>
      </p:sp>
      <p:sp>
        <p:nvSpPr>
          <p:cNvPr id="6" name="矩形 24"/>
          <p:cNvSpPr>
            <a:spLocks noChangeArrowheads="1"/>
          </p:cNvSpPr>
          <p:nvPr userDrawn="1"/>
        </p:nvSpPr>
        <p:spPr bwMode="auto">
          <a:xfrm>
            <a:off x="1056757" y="565810"/>
            <a:ext cx="1079839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 b="1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第四章</a:t>
            </a:r>
            <a:endParaRPr lang="en-US" altLang="zh-CN" sz="1800" b="1" dirty="0" smtClean="0">
              <a:solidFill>
                <a:schemeClr val="bg1"/>
              </a:solidFill>
              <a:ea typeface="微软雅黑" pitchFamily="34" charset="-122"/>
              <a:cs typeface="Arial Unicode MS" pitchFamily="34" charset="-122"/>
            </a:endParaRPr>
          </a:p>
          <a:p>
            <a:pPr algn="ctr"/>
            <a:r>
              <a:rPr lang="zh-CN" altLang="en-US" sz="1400" b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正文</a:t>
            </a:r>
            <a:endParaRPr lang="en-US" altLang="zh-CN" sz="1400" b="0" dirty="0">
              <a:solidFill>
                <a:schemeClr val="bg1"/>
              </a:solidFill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440249" y="692254"/>
            <a:ext cx="3095539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4.2 </a:t>
            </a:r>
            <a:r>
              <a:rPr lang="en-US" altLang="zh-CN" sz="1800" b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 </a:t>
            </a:r>
            <a:r>
              <a:rPr lang="zh-CN" altLang="en-US" sz="1800" b="0" baseline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如何成为顶尖</a:t>
            </a:r>
            <a:r>
              <a:rPr lang="en-US" altLang="zh-CN" sz="1800" b="0" baseline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HR</a:t>
            </a:r>
            <a:r>
              <a:rPr lang="zh-CN" altLang="en-US" sz="1800" b="0" baseline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高手？</a:t>
            </a:r>
            <a:endParaRPr lang="en-US" altLang="zh-CN" sz="1400" b="0" dirty="0" smtClean="0">
              <a:solidFill>
                <a:schemeClr val="bg1"/>
              </a:solidFill>
              <a:ea typeface="微软雅黑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553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9017706" y="692696"/>
            <a:ext cx="1689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HR</a:t>
            </a:r>
            <a:r>
              <a:rPr lang="zh-CN" altLang="en-US" sz="18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的七大通病</a:t>
            </a: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8314661" y="692696"/>
            <a:ext cx="3095539" cy="0"/>
          </a:xfrm>
          <a:prstGeom prst="line">
            <a:avLst/>
          </a:prstGeom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8314661" y="1052736"/>
            <a:ext cx="3095539" cy="0"/>
          </a:xfrm>
          <a:prstGeom prst="line">
            <a:avLst/>
          </a:prstGeom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3"/>
          <p:cNvSpPr txBox="1"/>
          <p:nvPr userDrawn="1"/>
        </p:nvSpPr>
        <p:spPr>
          <a:xfrm>
            <a:off x="2280568" y="692256"/>
            <a:ext cx="2159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18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人力资源从业概述</a:t>
            </a:r>
          </a:p>
        </p:txBody>
      </p:sp>
      <p:sp>
        <p:nvSpPr>
          <p:cNvPr id="8" name="矩形 24"/>
          <p:cNvSpPr>
            <a:spLocks noChangeArrowheads="1"/>
          </p:cNvSpPr>
          <p:nvPr userDrawn="1"/>
        </p:nvSpPr>
        <p:spPr bwMode="auto">
          <a:xfrm>
            <a:off x="1056757" y="565810"/>
            <a:ext cx="1079839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 b="1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第四章</a:t>
            </a:r>
            <a:endParaRPr lang="en-US" altLang="zh-CN" sz="1800" b="1" dirty="0" smtClean="0">
              <a:solidFill>
                <a:schemeClr val="bg1"/>
              </a:solidFill>
              <a:ea typeface="微软雅黑" pitchFamily="34" charset="-122"/>
              <a:cs typeface="Arial Unicode MS" pitchFamily="34" charset="-122"/>
            </a:endParaRPr>
          </a:p>
          <a:p>
            <a:pPr algn="ctr"/>
            <a:r>
              <a:rPr lang="zh-CN" altLang="en-US" sz="1400" b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正文</a:t>
            </a:r>
            <a:endParaRPr lang="en-US" altLang="zh-CN" sz="1400" b="0" dirty="0">
              <a:solidFill>
                <a:schemeClr val="bg1"/>
              </a:solidFill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440249" y="692254"/>
            <a:ext cx="3095539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4.2 </a:t>
            </a:r>
            <a:r>
              <a:rPr lang="en-US" altLang="zh-CN" sz="1800" b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 </a:t>
            </a:r>
            <a:r>
              <a:rPr lang="zh-CN" altLang="en-US" sz="1800" b="0" baseline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如何成为顶尖</a:t>
            </a:r>
            <a:r>
              <a:rPr lang="en-US" altLang="zh-CN" sz="1800" b="0" baseline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HR</a:t>
            </a:r>
            <a:r>
              <a:rPr lang="zh-CN" altLang="en-US" sz="1800" b="0" baseline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高手？</a:t>
            </a:r>
            <a:endParaRPr lang="en-US" altLang="zh-CN" sz="1400" b="0" dirty="0" smtClean="0">
              <a:solidFill>
                <a:schemeClr val="bg1"/>
              </a:solidFill>
              <a:ea typeface="微软雅黑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320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3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8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BD113-544D-42C8-A1A8-4157321161CD}" type="datetimeFigureOut">
              <a:rPr lang="zh-CN" altLang="en-US"/>
              <a:pPr>
                <a:defRPr/>
              </a:pPr>
              <a:t>2020/9/8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8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8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CA4149-6E4A-4024-A1F5-EA955721A5A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8051" y="644525"/>
            <a:ext cx="10397067" cy="839788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697039"/>
            <a:ext cx="10363200" cy="46116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624417" y="6524625"/>
            <a:ext cx="10261600" cy="2730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2130440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267200" y="6537326"/>
            <a:ext cx="28448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DEDDB4-8274-486A-AD16-5A8173CA70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63500"/>
            <a:ext cx="10363200" cy="636588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09084" y="762000"/>
            <a:ext cx="11074400" cy="5638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5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/>
          <p:nvPr userDrawn="1"/>
        </p:nvSpPr>
        <p:spPr>
          <a:xfrm>
            <a:off x="2280569" y="692254"/>
            <a:ext cx="1451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18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目录页</a:t>
            </a:r>
            <a:endParaRPr lang="zh-CN" altLang="en-US" sz="18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24"/>
          <p:cNvSpPr>
            <a:spLocks noChangeArrowheads="1"/>
          </p:cNvSpPr>
          <p:nvPr userDrawn="1"/>
        </p:nvSpPr>
        <p:spPr bwMode="auto">
          <a:xfrm>
            <a:off x="1056757" y="704309"/>
            <a:ext cx="107983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600" b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CONTENTS</a:t>
            </a:r>
          </a:p>
          <a:p>
            <a:pPr algn="ctr"/>
            <a:r>
              <a:rPr lang="en-US" altLang="zh-CN" sz="1600" b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 PAGE</a:t>
            </a:r>
            <a:endParaRPr lang="en-US" altLang="zh-CN" sz="1600" b="0" dirty="0">
              <a:solidFill>
                <a:schemeClr val="bg1"/>
              </a:solidFill>
              <a:ea typeface="微软雅黑" pitchFamily="34" charset="-122"/>
              <a:cs typeface="Arial Unicode MS" pitchFamily="34" charset="-122"/>
            </a:endParaRPr>
          </a:p>
        </p:txBody>
      </p:sp>
      <p:grpSp>
        <p:nvGrpSpPr>
          <p:cNvPr id="4" name="Group 4"/>
          <p:cNvGrpSpPr>
            <a:grpSpLocks/>
          </p:cNvGrpSpPr>
          <p:nvPr userDrawn="1"/>
        </p:nvGrpSpPr>
        <p:grpSpPr bwMode="auto">
          <a:xfrm>
            <a:off x="3504508" y="1707158"/>
            <a:ext cx="6911975" cy="1092200"/>
            <a:chOff x="0" y="0"/>
            <a:chExt cx="4354" cy="688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0" y="54"/>
              <a:ext cx="4354" cy="453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i="1" kern="0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81" y="0"/>
              <a:ext cx="1497" cy="326"/>
            </a:xfrm>
            <a:prstGeom prst="rect">
              <a:avLst/>
            </a:prstGeom>
            <a:gradFill rotWithShape="1">
              <a:gsLst>
                <a:gs pos="0">
                  <a:srgbClr val="333399"/>
                </a:gs>
                <a:gs pos="100000">
                  <a:srgbClr val="BBE0E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i="1" kern="0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sp>
          <p:nvSpPr>
            <p:cNvPr id="7" name="AutoShape 9"/>
            <p:cNvSpPr>
              <a:spLocks noChangeArrowheads="1"/>
            </p:cNvSpPr>
            <p:nvPr/>
          </p:nvSpPr>
          <p:spPr bwMode="auto">
            <a:xfrm>
              <a:off x="0" y="507"/>
              <a:ext cx="4354" cy="1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37 w 21600"/>
                <a:gd name="T13" fmla="*/ 2387 h 21600"/>
                <a:gd name="T14" fmla="*/ 19263 w 21600"/>
                <a:gd name="T15" fmla="*/ 192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72" y="21600"/>
                  </a:lnTo>
                  <a:lnTo>
                    <a:pt x="20528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" name="AutoShape 10"/>
            <p:cNvSpPr>
              <a:spLocks noChangeArrowheads="1"/>
            </p:cNvSpPr>
            <p:nvPr/>
          </p:nvSpPr>
          <p:spPr bwMode="auto">
            <a:xfrm>
              <a:off x="181" y="320"/>
              <a:ext cx="1497" cy="1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37 w 21600"/>
                <a:gd name="T13" fmla="*/ 2387 h 21600"/>
                <a:gd name="T14" fmla="*/ 19263 w 21600"/>
                <a:gd name="T15" fmla="*/ 192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72" y="21600"/>
                  </a:lnTo>
                  <a:lnTo>
                    <a:pt x="20528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BBE0E3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9" name="Group 11"/>
          <p:cNvGrpSpPr>
            <a:grpSpLocks/>
          </p:cNvGrpSpPr>
          <p:nvPr userDrawn="1"/>
        </p:nvGrpSpPr>
        <p:grpSpPr bwMode="auto">
          <a:xfrm>
            <a:off x="3504508" y="2772370"/>
            <a:ext cx="6911975" cy="1092200"/>
            <a:chOff x="0" y="0"/>
            <a:chExt cx="4354" cy="688"/>
          </a:xfrm>
        </p:grpSpPr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0" y="54"/>
              <a:ext cx="4354" cy="453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i="1" kern="0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181" y="0"/>
              <a:ext cx="1497" cy="326"/>
            </a:xfrm>
            <a:prstGeom prst="rect">
              <a:avLst/>
            </a:prstGeom>
            <a:gradFill rotWithShape="1">
              <a:gsLst>
                <a:gs pos="0">
                  <a:srgbClr val="333399"/>
                </a:gs>
                <a:gs pos="100000">
                  <a:srgbClr val="BBE0E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i="1" kern="0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sp>
          <p:nvSpPr>
            <p:cNvPr id="14" name="AutoShape 16"/>
            <p:cNvSpPr>
              <a:spLocks noChangeArrowheads="1"/>
            </p:cNvSpPr>
            <p:nvPr/>
          </p:nvSpPr>
          <p:spPr bwMode="auto">
            <a:xfrm>
              <a:off x="0" y="507"/>
              <a:ext cx="4354" cy="1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37 w 21600"/>
                <a:gd name="T13" fmla="*/ 2387 h 21600"/>
                <a:gd name="T14" fmla="*/ 19263 w 21600"/>
                <a:gd name="T15" fmla="*/ 192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72" y="21600"/>
                  </a:lnTo>
                  <a:lnTo>
                    <a:pt x="20528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" name="AutoShape 17"/>
            <p:cNvSpPr>
              <a:spLocks noChangeArrowheads="1"/>
            </p:cNvSpPr>
            <p:nvPr/>
          </p:nvSpPr>
          <p:spPr bwMode="auto">
            <a:xfrm>
              <a:off x="181" y="320"/>
              <a:ext cx="1497" cy="1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37 w 21600"/>
                <a:gd name="T13" fmla="*/ 2387 h 21600"/>
                <a:gd name="T14" fmla="*/ 19263 w 21600"/>
                <a:gd name="T15" fmla="*/ 192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72" y="21600"/>
                  </a:lnTo>
                  <a:lnTo>
                    <a:pt x="20528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BBE0E3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6" name="Group 18"/>
          <p:cNvGrpSpPr>
            <a:grpSpLocks/>
          </p:cNvGrpSpPr>
          <p:nvPr userDrawn="1"/>
        </p:nvGrpSpPr>
        <p:grpSpPr bwMode="auto">
          <a:xfrm>
            <a:off x="3504508" y="3810595"/>
            <a:ext cx="6911975" cy="1092200"/>
            <a:chOff x="0" y="0"/>
            <a:chExt cx="4354" cy="688"/>
          </a:xfrm>
        </p:grpSpPr>
        <p:sp>
          <p:nvSpPr>
            <p:cNvPr id="17" name="Rectangle 19"/>
            <p:cNvSpPr>
              <a:spLocks noChangeArrowheads="1"/>
            </p:cNvSpPr>
            <p:nvPr/>
          </p:nvSpPr>
          <p:spPr bwMode="auto">
            <a:xfrm>
              <a:off x="0" y="54"/>
              <a:ext cx="4354" cy="453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i="1" kern="0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181" y="0"/>
              <a:ext cx="1497" cy="326"/>
            </a:xfrm>
            <a:prstGeom prst="rect">
              <a:avLst/>
            </a:prstGeom>
            <a:gradFill rotWithShape="1">
              <a:gsLst>
                <a:gs pos="0">
                  <a:srgbClr val="333399"/>
                </a:gs>
                <a:gs pos="100000">
                  <a:srgbClr val="BBE0E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i="1" kern="0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sp>
          <p:nvSpPr>
            <p:cNvPr id="19" name="AutoShape 23"/>
            <p:cNvSpPr>
              <a:spLocks noChangeArrowheads="1"/>
            </p:cNvSpPr>
            <p:nvPr/>
          </p:nvSpPr>
          <p:spPr bwMode="auto">
            <a:xfrm>
              <a:off x="0" y="507"/>
              <a:ext cx="4354" cy="1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37 w 21600"/>
                <a:gd name="T13" fmla="*/ 2387 h 21600"/>
                <a:gd name="T14" fmla="*/ 19263 w 21600"/>
                <a:gd name="T15" fmla="*/ 192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72" y="21600"/>
                  </a:lnTo>
                  <a:lnTo>
                    <a:pt x="20528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0" name="AutoShape 24"/>
            <p:cNvSpPr>
              <a:spLocks noChangeArrowheads="1"/>
            </p:cNvSpPr>
            <p:nvPr/>
          </p:nvSpPr>
          <p:spPr bwMode="auto">
            <a:xfrm>
              <a:off x="181" y="320"/>
              <a:ext cx="1497" cy="1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37 w 21600"/>
                <a:gd name="T13" fmla="*/ 2387 h 21600"/>
                <a:gd name="T14" fmla="*/ 19263 w 21600"/>
                <a:gd name="T15" fmla="*/ 192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72" y="21600"/>
                  </a:lnTo>
                  <a:lnTo>
                    <a:pt x="20528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BBE0E3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21" name="Group 25"/>
          <p:cNvGrpSpPr>
            <a:grpSpLocks/>
          </p:cNvGrpSpPr>
          <p:nvPr userDrawn="1"/>
        </p:nvGrpSpPr>
        <p:grpSpPr bwMode="auto">
          <a:xfrm>
            <a:off x="3504508" y="4875808"/>
            <a:ext cx="6911975" cy="1092200"/>
            <a:chOff x="0" y="0"/>
            <a:chExt cx="4354" cy="688"/>
          </a:xfrm>
        </p:grpSpPr>
        <p:sp>
          <p:nvSpPr>
            <p:cNvPr id="22" name="Rectangle 26"/>
            <p:cNvSpPr>
              <a:spLocks noChangeArrowheads="1"/>
            </p:cNvSpPr>
            <p:nvPr/>
          </p:nvSpPr>
          <p:spPr bwMode="auto">
            <a:xfrm>
              <a:off x="0" y="54"/>
              <a:ext cx="4354" cy="453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i="1" kern="0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sp>
          <p:nvSpPr>
            <p:cNvPr id="23" name="Rectangle 27"/>
            <p:cNvSpPr>
              <a:spLocks noChangeArrowheads="1"/>
            </p:cNvSpPr>
            <p:nvPr/>
          </p:nvSpPr>
          <p:spPr bwMode="auto">
            <a:xfrm>
              <a:off x="181" y="0"/>
              <a:ext cx="1497" cy="326"/>
            </a:xfrm>
            <a:prstGeom prst="rect">
              <a:avLst/>
            </a:prstGeom>
            <a:gradFill rotWithShape="1">
              <a:gsLst>
                <a:gs pos="0">
                  <a:srgbClr val="333399"/>
                </a:gs>
                <a:gs pos="100000">
                  <a:srgbClr val="BBE0E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i="1" kern="0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sp>
          <p:nvSpPr>
            <p:cNvPr id="24" name="AutoShape 30"/>
            <p:cNvSpPr>
              <a:spLocks noChangeArrowheads="1"/>
            </p:cNvSpPr>
            <p:nvPr/>
          </p:nvSpPr>
          <p:spPr bwMode="auto">
            <a:xfrm>
              <a:off x="0" y="507"/>
              <a:ext cx="4354" cy="1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37 w 21600"/>
                <a:gd name="T13" fmla="*/ 2387 h 21600"/>
                <a:gd name="T14" fmla="*/ 19263 w 21600"/>
                <a:gd name="T15" fmla="*/ 192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72" y="21600"/>
                  </a:lnTo>
                  <a:lnTo>
                    <a:pt x="20528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" name="AutoShape 31"/>
            <p:cNvSpPr>
              <a:spLocks noChangeArrowheads="1"/>
            </p:cNvSpPr>
            <p:nvPr/>
          </p:nvSpPr>
          <p:spPr bwMode="auto">
            <a:xfrm>
              <a:off x="181" y="320"/>
              <a:ext cx="1497" cy="1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37 w 21600"/>
                <a:gd name="T13" fmla="*/ 2387 h 21600"/>
                <a:gd name="T14" fmla="*/ 19263 w 21600"/>
                <a:gd name="T15" fmla="*/ 192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72" y="21600"/>
                  </a:lnTo>
                  <a:lnTo>
                    <a:pt x="20528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BBE0E3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6" name="TextBox 1"/>
          <p:cNvSpPr txBox="1"/>
          <p:nvPr userDrawn="1"/>
        </p:nvSpPr>
        <p:spPr>
          <a:xfrm>
            <a:off x="4195069" y="1700811"/>
            <a:ext cx="1728787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第一部分</a:t>
            </a:r>
            <a:endParaRPr lang="zh-CN" alt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65"/>
          <p:cNvSpPr txBox="1"/>
          <p:nvPr userDrawn="1"/>
        </p:nvSpPr>
        <p:spPr>
          <a:xfrm>
            <a:off x="4204597" y="2770788"/>
            <a:ext cx="1728787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第二部分</a:t>
            </a:r>
            <a:endParaRPr lang="zh-CN" alt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66"/>
          <p:cNvSpPr txBox="1"/>
          <p:nvPr userDrawn="1"/>
        </p:nvSpPr>
        <p:spPr>
          <a:xfrm>
            <a:off x="4204597" y="3818537"/>
            <a:ext cx="1728787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第三部分</a:t>
            </a:r>
            <a:endParaRPr lang="zh-CN" alt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67"/>
          <p:cNvSpPr txBox="1"/>
          <p:nvPr userDrawn="1"/>
        </p:nvSpPr>
        <p:spPr>
          <a:xfrm>
            <a:off x="4204597" y="4878988"/>
            <a:ext cx="1728787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第四部分</a:t>
            </a:r>
            <a:endParaRPr lang="zh-CN" alt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64"/>
          <p:cNvSpPr txBox="1"/>
          <p:nvPr userDrawn="1"/>
        </p:nvSpPr>
        <p:spPr>
          <a:xfrm>
            <a:off x="6647761" y="1924645"/>
            <a:ext cx="34575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资源与人力资源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69"/>
          <p:cNvSpPr txBox="1"/>
          <p:nvPr userDrawn="1"/>
        </p:nvSpPr>
        <p:spPr>
          <a:xfrm>
            <a:off x="6662049" y="2989858"/>
            <a:ext cx="3457575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人事管理与人力资源管理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70"/>
          <p:cNvSpPr txBox="1"/>
          <p:nvPr userDrawn="1"/>
        </p:nvSpPr>
        <p:spPr>
          <a:xfrm>
            <a:off x="6662043" y="4056658"/>
            <a:ext cx="3744912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中国人力资源管理的四个阶段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71"/>
          <p:cNvSpPr txBox="1"/>
          <p:nvPr userDrawn="1"/>
        </p:nvSpPr>
        <p:spPr>
          <a:xfrm>
            <a:off x="6662045" y="5104408"/>
            <a:ext cx="3455987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人力资源从业概述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68"/>
          <p:cNvSpPr txBox="1"/>
          <p:nvPr userDrawn="1"/>
        </p:nvSpPr>
        <p:spPr>
          <a:xfrm>
            <a:off x="2235113" y="2672365"/>
            <a:ext cx="923330" cy="2973387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800" b="1" dirty="0" smtClean="0">
                <a:solidFill>
                  <a:srgbClr val="0066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主要内容</a:t>
            </a:r>
            <a:endParaRPr lang="zh-CN" altLang="en-US" sz="4800" b="1" dirty="0">
              <a:solidFill>
                <a:srgbClr val="0066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951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/>
          <p:nvPr userDrawn="1"/>
        </p:nvSpPr>
        <p:spPr>
          <a:xfrm>
            <a:off x="2280569" y="692254"/>
            <a:ext cx="1451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18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过渡页</a:t>
            </a:r>
            <a:endParaRPr lang="zh-CN" altLang="en-US" sz="18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24"/>
          <p:cNvSpPr>
            <a:spLocks noChangeArrowheads="1"/>
          </p:cNvSpPr>
          <p:nvPr userDrawn="1"/>
        </p:nvSpPr>
        <p:spPr bwMode="auto">
          <a:xfrm>
            <a:off x="1056757" y="704309"/>
            <a:ext cx="107983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600" b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TRANSITION PAGE</a:t>
            </a:r>
            <a:endParaRPr lang="en-US" altLang="zh-CN" sz="1600" b="0" dirty="0">
              <a:solidFill>
                <a:schemeClr val="bg1"/>
              </a:solidFill>
              <a:ea typeface="微软雅黑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035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280569" y="692254"/>
            <a:ext cx="2447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18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资源与人力资源</a:t>
            </a:r>
          </a:p>
        </p:txBody>
      </p:sp>
      <p:sp>
        <p:nvSpPr>
          <p:cNvPr id="5" name="矩形 24"/>
          <p:cNvSpPr>
            <a:spLocks noChangeArrowheads="1"/>
          </p:cNvSpPr>
          <p:nvPr userDrawn="1"/>
        </p:nvSpPr>
        <p:spPr bwMode="auto">
          <a:xfrm>
            <a:off x="1056757" y="565810"/>
            <a:ext cx="1079839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 b="1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第一部分</a:t>
            </a:r>
          </a:p>
          <a:p>
            <a:pPr algn="ctr"/>
            <a:r>
              <a:rPr lang="zh-CN" altLang="en-US" sz="1400" b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正文</a:t>
            </a:r>
            <a:endParaRPr lang="en-US" altLang="zh-CN" sz="1400" b="0" dirty="0">
              <a:solidFill>
                <a:schemeClr val="bg1"/>
              </a:solidFill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188288" y="692254"/>
            <a:ext cx="2267661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1.1 </a:t>
            </a:r>
            <a:r>
              <a:rPr lang="en-US" altLang="zh-CN" sz="1800" b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 </a:t>
            </a:r>
            <a:r>
              <a:rPr lang="zh-CN" altLang="en-US" sz="1800" b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资源</a:t>
            </a:r>
            <a:r>
              <a:rPr lang="en-US" altLang="zh-CN" sz="1800" b="0" baseline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  </a:t>
            </a:r>
            <a:endParaRPr lang="en-US" altLang="zh-CN" sz="1400" b="0" dirty="0" smtClean="0">
              <a:solidFill>
                <a:schemeClr val="bg1"/>
              </a:solidFill>
              <a:ea typeface="微软雅黑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25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280569" y="692254"/>
            <a:ext cx="2447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18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资源与人力资源</a:t>
            </a:r>
          </a:p>
        </p:txBody>
      </p:sp>
      <p:sp>
        <p:nvSpPr>
          <p:cNvPr id="5" name="矩形 24"/>
          <p:cNvSpPr>
            <a:spLocks noChangeArrowheads="1"/>
          </p:cNvSpPr>
          <p:nvPr userDrawn="1"/>
        </p:nvSpPr>
        <p:spPr bwMode="auto">
          <a:xfrm>
            <a:off x="1056757" y="565810"/>
            <a:ext cx="1079839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 b="1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第一部分</a:t>
            </a:r>
          </a:p>
          <a:p>
            <a:pPr algn="ctr"/>
            <a:r>
              <a:rPr lang="zh-CN" altLang="en-US" sz="1400" b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正文</a:t>
            </a:r>
            <a:endParaRPr lang="en-US" altLang="zh-CN" sz="1400" b="0" dirty="0">
              <a:solidFill>
                <a:schemeClr val="bg1"/>
              </a:solidFill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167176" y="692254"/>
            <a:ext cx="2267661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1.1 </a:t>
            </a:r>
            <a:r>
              <a:rPr lang="en-US" altLang="zh-CN" sz="1800" b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 </a:t>
            </a:r>
            <a:r>
              <a:rPr lang="zh-CN" altLang="en-US" sz="1800" b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资源</a:t>
            </a:r>
            <a:r>
              <a:rPr lang="en-US" altLang="zh-CN" sz="1800" b="0" baseline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  </a:t>
            </a:r>
            <a:endParaRPr lang="en-US" altLang="zh-CN" sz="1400" b="0" dirty="0" smtClean="0">
              <a:solidFill>
                <a:schemeClr val="bg1"/>
              </a:solidFill>
              <a:ea typeface="微软雅黑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25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/>
          <p:nvPr userDrawn="1"/>
        </p:nvSpPr>
        <p:spPr>
          <a:xfrm>
            <a:off x="2280569" y="692254"/>
            <a:ext cx="2447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18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资源与人力资源</a:t>
            </a:r>
          </a:p>
        </p:txBody>
      </p:sp>
      <p:sp>
        <p:nvSpPr>
          <p:cNvPr id="8" name="矩形 24"/>
          <p:cNvSpPr>
            <a:spLocks noChangeArrowheads="1"/>
          </p:cNvSpPr>
          <p:nvPr userDrawn="1"/>
        </p:nvSpPr>
        <p:spPr bwMode="auto">
          <a:xfrm>
            <a:off x="1056757" y="565810"/>
            <a:ext cx="1079839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 b="1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第一章</a:t>
            </a:r>
            <a:endParaRPr lang="en-US" altLang="zh-CN" sz="1800" b="1" dirty="0" smtClean="0">
              <a:solidFill>
                <a:schemeClr val="bg1"/>
              </a:solidFill>
              <a:ea typeface="微软雅黑" pitchFamily="34" charset="-122"/>
              <a:cs typeface="Arial Unicode MS" pitchFamily="34" charset="-122"/>
            </a:endParaRPr>
          </a:p>
          <a:p>
            <a:pPr algn="ctr"/>
            <a:r>
              <a:rPr lang="zh-CN" altLang="en-US" sz="1400" b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正文</a:t>
            </a:r>
            <a:endParaRPr lang="en-US" altLang="zh-CN" sz="1400" b="0" dirty="0">
              <a:solidFill>
                <a:schemeClr val="bg1"/>
              </a:solidFill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188288" y="692254"/>
            <a:ext cx="2267661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1.2 </a:t>
            </a:r>
            <a:r>
              <a:rPr lang="en-US" altLang="zh-CN" sz="1800" b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 </a:t>
            </a:r>
            <a:r>
              <a:rPr lang="zh-CN" altLang="en-US" sz="1800" b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人力资源</a:t>
            </a:r>
            <a:r>
              <a:rPr lang="en-US" altLang="zh-CN" sz="1800" b="0" baseline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  </a:t>
            </a:r>
            <a:endParaRPr lang="en-US" altLang="zh-CN" sz="1400" b="0" dirty="0" smtClean="0">
              <a:solidFill>
                <a:schemeClr val="bg1"/>
              </a:solidFill>
              <a:ea typeface="微软雅黑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513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 userDrawn="1"/>
        </p:nvSpPr>
        <p:spPr>
          <a:xfrm>
            <a:off x="2280573" y="692256"/>
            <a:ext cx="3167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18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人事管理与人力资源管理</a:t>
            </a:r>
          </a:p>
        </p:txBody>
      </p:sp>
      <p:sp>
        <p:nvSpPr>
          <p:cNvPr id="3" name="矩形 24"/>
          <p:cNvSpPr>
            <a:spLocks noChangeArrowheads="1"/>
          </p:cNvSpPr>
          <p:nvPr userDrawn="1"/>
        </p:nvSpPr>
        <p:spPr bwMode="auto">
          <a:xfrm>
            <a:off x="1056757" y="565810"/>
            <a:ext cx="1079839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 b="1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第二章</a:t>
            </a:r>
            <a:endParaRPr lang="en-US" altLang="zh-CN" sz="1800" b="1" dirty="0" smtClean="0">
              <a:solidFill>
                <a:schemeClr val="bg1"/>
              </a:solidFill>
              <a:ea typeface="微软雅黑" pitchFamily="34" charset="-122"/>
              <a:cs typeface="Arial Unicode MS" pitchFamily="34" charset="-122"/>
            </a:endParaRPr>
          </a:p>
          <a:p>
            <a:pPr algn="ctr"/>
            <a:r>
              <a:rPr lang="zh-CN" altLang="en-US" sz="1400" b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正文</a:t>
            </a:r>
            <a:endParaRPr lang="en-US" altLang="zh-CN" sz="1400" b="0" dirty="0">
              <a:solidFill>
                <a:schemeClr val="bg1"/>
              </a:solidFill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5088151" y="692254"/>
            <a:ext cx="2267661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2.1 </a:t>
            </a:r>
            <a:r>
              <a:rPr lang="en-US" altLang="zh-CN" sz="1800" b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 </a:t>
            </a:r>
            <a:r>
              <a:rPr lang="zh-CN" altLang="en-US" sz="1800" b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人事管理</a:t>
            </a:r>
            <a:r>
              <a:rPr lang="en-US" altLang="zh-CN" sz="1800" b="0" baseline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  </a:t>
            </a:r>
            <a:endParaRPr lang="en-US" altLang="zh-CN" sz="1400" b="0" dirty="0" smtClean="0">
              <a:solidFill>
                <a:schemeClr val="bg1"/>
              </a:solidFill>
              <a:ea typeface="微软雅黑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956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/>
          <p:nvPr userDrawn="1"/>
        </p:nvSpPr>
        <p:spPr>
          <a:xfrm>
            <a:off x="2280573" y="692256"/>
            <a:ext cx="3167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18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人事管理与人力资源管理</a:t>
            </a:r>
          </a:p>
        </p:txBody>
      </p:sp>
      <p:sp>
        <p:nvSpPr>
          <p:cNvPr id="6" name="矩形 24"/>
          <p:cNvSpPr>
            <a:spLocks noChangeArrowheads="1"/>
          </p:cNvSpPr>
          <p:nvPr userDrawn="1"/>
        </p:nvSpPr>
        <p:spPr bwMode="auto">
          <a:xfrm>
            <a:off x="1056757" y="565810"/>
            <a:ext cx="1079839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 b="1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第二章</a:t>
            </a:r>
            <a:endParaRPr lang="en-US" altLang="zh-CN" sz="1800" b="1" dirty="0" smtClean="0">
              <a:solidFill>
                <a:schemeClr val="bg1"/>
              </a:solidFill>
              <a:ea typeface="微软雅黑" pitchFamily="34" charset="-122"/>
              <a:cs typeface="Arial Unicode MS" pitchFamily="34" charset="-122"/>
            </a:endParaRPr>
          </a:p>
          <a:p>
            <a:pPr algn="ctr"/>
            <a:r>
              <a:rPr lang="zh-CN" altLang="en-US" sz="1400" b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正文</a:t>
            </a:r>
            <a:endParaRPr lang="en-US" altLang="zh-CN" sz="1400" b="0" dirty="0">
              <a:solidFill>
                <a:schemeClr val="bg1"/>
              </a:solidFill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5088151" y="692254"/>
            <a:ext cx="2267661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2.2 </a:t>
            </a:r>
            <a:r>
              <a:rPr lang="en-US" altLang="zh-CN" sz="1800" b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 </a:t>
            </a:r>
            <a:r>
              <a:rPr lang="zh-CN" altLang="en-US" sz="1800" b="0" baseline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人力资源管理</a:t>
            </a:r>
            <a:endParaRPr lang="en-US" altLang="zh-CN" sz="1400" b="0" dirty="0" smtClean="0">
              <a:solidFill>
                <a:schemeClr val="bg1"/>
              </a:solidFill>
              <a:ea typeface="微软雅黑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/>
          <p:nvPr userDrawn="1"/>
        </p:nvSpPr>
        <p:spPr>
          <a:xfrm>
            <a:off x="2280573" y="692256"/>
            <a:ext cx="3167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18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人事管理与人力资源管理</a:t>
            </a:r>
          </a:p>
        </p:txBody>
      </p:sp>
      <p:sp>
        <p:nvSpPr>
          <p:cNvPr id="7" name="矩形 24"/>
          <p:cNvSpPr>
            <a:spLocks noChangeArrowheads="1"/>
          </p:cNvSpPr>
          <p:nvPr userDrawn="1"/>
        </p:nvSpPr>
        <p:spPr bwMode="auto">
          <a:xfrm>
            <a:off x="1056757" y="565810"/>
            <a:ext cx="1079839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 b="1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第二章</a:t>
            </a:r>
            <a:endParaRPr lang="en-US" altLang="zh-CN" sz="1800" b="1" dirty="0" smtClean="0">
              <a:solidFill>
                <a:schemeClr val="bg1"/>
              </a:solidFill>
              <a:ea typeface="微软雅黑" pitchFamily="34" charset="-122"/>
              <a:cs typeface="Arial Unicode MS" pitchFamily="34" charset="-122"/>
            </a:endParaRPr>
          </a:p>
          <a:p>
            <a:pPr algn="ctr"/>
            <a:r>
              <a:rPr lang="zh-CN" altLang="en-US" sz="1400" b="0" dirty="0" smtClean="0">
                <a:solidFill>
                  <a:schemeClr val="bg1"/>
                </a:solidFill>
                <a:ea typeface="微软雅黑" pitchFamily="34" charset="-122"/>
                <a:cs typeface="Arial Unicode MS" pitchFamily="34" charset="-122"/>
              </a:rPr>
              <a:t>正文</a:t>
            </a:r>
            <a:endParaRPr lang="en-US" altLang="zh-CN" sz="1400" b="0" dirty="0">
              <a:solidFill>
                <a:schemeClr val="bg1"/>
              </a:solidFill>
              <a:ea typeface="微软雅黑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502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弦形 5"/>
          <p:cNvSpPr/>
          <p:nvPr userDrawn="1"/>
        </p:nvSpPr>
        <p:spPr>
          <a:xfrm rot="6746465">
            <a:off x="5734413" y="6451453"/>
            <a:ext cx="720000" cy="719625"/>
          </a:xfrm>
          <a:prstGeom prst="chord">
            <a:avLst>
              <a:gd name="adj1" fmla="val 3577158"/>
              <a:gd name="adj2" fmla="val 15329001"/>
            </a:avLst>
          </a:prstGeom>
          <a:solidFill>
            <a:srgbClr val="3B7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554163" y="6741368"/>
            <a:ext cx="5634665" cy="0"/>
          </a:xfrm>
          <a:prstGeom prst="line">
            <a:avLst/>
          </a:prstGeom>
          <a:ln w="22479">
            <a:solidFill>
              <a:srgbClr val="3B79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6741368"/>
            <a:ext cx="5634665" cy="0"/>
          </a:xfrm>
          <a:prstGeom prst="line">
            <a:avLst/>
          </a:prstGeom>
          <a:ln w="22479">
            <a:solidFill>
              <a:srgbClr val="3B79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弧形 9"/>
          <p:cNvSpPr/>
          <p:nvPr userDrawn="1"/>
        </p:nvSpPr>
        <p:spPr>
          <a:xfrm>
            <a:off x="5626604" y="6343232"/>
            <a:ext cx="935617" cy="936104"/>
          </a:xfrm>
          <a:prstGeom prst="arc">
            <a:avLst>
              <a:gd name="adj1" fmla="val 11317002"/>
              <a:gd name="adj2" fmla="val 21097504"/>
            </a:avLst>
          </a:prstGeom>
          <a:ln w="22479">
            <a:solidFill>
              <a:srgbClr val="3B79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TextBox 15"/>
          <p:cNvSpPr txBox="1"/>
          <p:nvPr userDrawn="1"/>
        </p:nvSpPr>
        <p:spPr>
          <a:xfrm>
            <a:off x="5894212" y="6531996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EEF1883-7A0E-4F66-9932-E581691AD397}" type="slidenum">
              <a:rPr lang="zh-CN" altLang="en-US" sz="1600" smtClean="0">
                <a:solidFill>
                  <a:schemeClr val="bg1"/>
                </a:solidFill>
              </a:rPr>
              <a:pPr algn="ctr"/>
              <a:t>‹#›</a:t>
            </a:fld>
            <a:endParaRPr lang="zh-CN" altLang="en-US" sz="1600" b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952464" y="928670"/>
            <a:ext cx="10715700" cy="1588"/>
          </a:xfrm>
          <a:prstGeom prst="line">
            <a:avLst/>
          </a:prstGeom>
          <a:ln w="1016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" descr="C:\Users\Puhb\Pictures\川农图片\川农图标.jpg"/>
          <p:cNvPicPr>
            <a:picLocks noChangeAspect="1" noChangeArrowheads="1"/>
          </p:cNvPicPr>
          <p:nvPr userDrawn="1"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19336" y="116632"/>
            <a:ext cx="785818" cy="78581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67" r:id="rId2"/>
    <p:sldLayoutId id="2147483680" r:id="rId3"/>
    <p:sldLayoutId id="2147483666" r:id="rId4"/>
    <p:sldLayoutId id="2147483686" r:id="rId5"/>
    <p:sldLayoutId id="2147483681" r:id="rId6"/>
    <p:sldLayoutId id="2147483682" r:id="rId7"/>
    <p:sldLayoutId id="2147483650" r:id="rId8"/>
    <p:sldLayoutId id="2147483683" r:id="rId9"/>
    <p:sldLayoutId id="2147483673" r:id="rId10"/>
    <p:sldLayoutId id="2147483684" r:id="rId11"/>
    <p:sldLayoutId id="2147483685" r:id="rId12"/>
    <p:sldLayoutId id="2147483677" r:id="rId13"/>
    <p:sldLayoutId id="2147483655" r:id="rId14"/>
    <p:sldLayoutId id="2147483688" r:id="rId15"/>
    <p:sldLayoutId id="2147483689" r:id="rId16"/>
    <p:sldLayoutId id="2147483690" r:id="rId17"/>
    <p:sldLayoutId id="2147483691" r:id="rId18"/>
    <p:sldLayoutId id="2147483692" r:id="rId19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4.xml"/><Relationship Id="rId4" Type="http://schemas.openxmlformats.org/officeDocument/2006/relationships/hyperlink" Target="CPU&#29983;&#20135;&#27969;&#31243;.mp4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jpeg"/><Relationship Id="rId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Intel&#33455;&#29255;&#36827;&#21270;&#21490;.mp4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&#20911;&#35834;&#20381;&#26364;.mp4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3.xml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4.xml"/><Relationship Id="rId4" Type="http://schemas.openxmlformats.org/officeDocument/2006/relationships/image" Target="../media/image3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5.xml"/><Relationship Id="rId4" Type="http://schemas.openxmlformats.org/officeDocument/2006/relationships/image" Target="../media/image3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CPU&#24037;&#20316;&#21407;&#29702;.mp4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9.xml"/><Relationship Id="rId4" Type="http://schemas.openxmlformats.org/officeDocument/2006/relationships/image" Target="../media/image32.gi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 t="-30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/>
          </p:cNvSpPr>
          <p:nvPr/>
        </p:nvSpPr>
        <p:spPr>
          <a:xfrm>
            <a:off x="523836" y="857232"/>
            <a:ext cx="11668164" cy="3093494"/>
          </a:xfrm>
          <a:prstGeom prst="rect">
            <a:avLst/>
          </a:prstGeom>
          <a:extLst/>
        </p:spPr>
        <p:txBody>
          <a:bodyPr/>
          <a:lstStyle/>
          <a:p>
            <a:pPr marL="914400" lvl="0" indent="-914400"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9600" dirty="0" smtClean="0">
                <a:solidFill>
                  <a:srgbClr val="FFFF00"/>
                </a:solidFill>
                <a:effectLst>
                  <a:glow rad="139700">
                    <a:srgbClr val="FF0000"/>
                  </a:glow>
                </a:effectLst>
                <a:latin typeface="黑体" pitchFamily="49" charset="-122"/>
                <a:ea typeface="黑体" pitchFamily="49" charset="-122"/>
                <a:sym typeface="Calibri" pitchFamily="34" charset="0"/>
              </a:rPr>
              <a:t>微机原理与接口技术</a:t>
            </a:r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2309786" y="4000504"/>
            <a:ext cx="8429683" cy="1052736"/>
          </a:xfrm>
          <a:prstGeom prst="rect">
            <a:avLst/>
          </a:prstGeom>
          <a:extLst/>
        </p:spPr>
        <p:txBody>
          <a:bodyPr/>
          <a:lstStyle/>
          <a:p>
            <a:pPr lvl="0" algn="ctr">
              <a:spcBef>
                <a:spcPct val="20000"/>
              </a:spcBef>
              <a:defRPr/>
            </a:pPr>
            <a:r>
              <a:rPr lang="zh-CN" altLang="en-US" sz="4400" dirty="0" smtClean="0">
                <a:solidFill>
                  <a:srgbClr val="FF3300"/>
                </a:solidFill>
                <a:effectLst>
                  <a:glow rad="76200">
                    <a:srgbClr val="FFFF00"/>
                  </a:glo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授课教师：</a:t>
            </a:r>
            <a:r>
              <a:rPr lang="zh-CN" altLang="en-US" sz="4400" dirty="0">
                <a:solidFill>
                  <a:srgbClr val="FF3300"/>
                </a:solidFill>
                <a:effectLst>
                  <a:glow rad="76200">
                    <a:srgbClr val="FFFF00"/>
                  </a:glo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王维</a:t>
            </a:r>
            <a:endParaRPr lang="en-US" altLang="zh-CN" sz="4400" dirty="0" smtClean="0">
              <a:solidFill>
                <a:srgbClr val="FF3300"/>
              </a:solidFill>
              <a:effectLst>
                <a:glow rad="76200">
                  <a:srgbClr val="FFFF00"/>
                </a:glow>
              </a:effectLst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512" y="2852936"/>
            <a:ext cx="4118230" cy="392483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583742" y="4166661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班级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Tm="21638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52464" y="1071546"/>
            <a:ext cx="10930013" cy="52609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buFontTx/>
              <a:buNone/>
            </a:pPr>
            <a:r>
              <a:rPr lang="zh-CN" altLang="en-US" sz="3600" u="sng" dirty="0" smtClean="0">
                <a:solidFill>
                  <a:srgbClr val="663300"/>
                </a:solidFill>
                <a:ea typeface="隶书" panose="02010509060101010101" pitchFamily="49" charset="-122"/>
              </a:rPr>
              <a:t>什么是微机？</a:t>
            </a:r>
            <a:endParaRPr lang="zh-CN" altLang="en-US" sz="3600" dirty="0" smtClean="0">
              <a:solidFill>
                <a:srgbClr val="663300"/>
              </a:solidFill>
            </a:endParaRPr>
          </a:p>
          <a:p>
            <a:pPr algn="just">
              <a:lnSpc>
                <a:spcPct val="120000"/>
              </a:lnSpc>
              <a:spcBef>
                <a:spcPct val="80000"/>
              </a:spcBef>
              <a:buFont typeface="Wingdings" panose="05000000000000000000" pitchFamily="2" charset="2"/>
              <a:buChar char="Ø"/>
            </a:pPr>
            <a:r>
              <a:rPr lang="zh-CN" altLang="en-US" dirty="0" smtClean="0"/>
              <a:t>即微型计算机，它是以大规模、超大规模集成电路为主要部件，以</a:t>
            </a:r>
            <a:r>
              <a:rPr lang="zh-CN" altLang="en-US" dirty="0" smtClean="0">
                <a:solidFill>
                  <a:srgbClr val="FF0000"/>
                </a:solidFill>
              </a:rPr>
              <a:t>集成了计算机主要部件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控制器和运算器的微处理器为核心所构造出的计算机系统。其核心是微处理器（ </a:t>
            </a:r>
            <a:r>
              <a:rPr lang="en-US" altLang="zh-CN" dirty="0" smtClean="0"/>
              <a:t>Microprocessor </a:t>
            </a:r>
            <a:r>
              <a:rPr lang="zh-CN" altLang="en-US" dirty="0" smtClean="0"/>
              <a:t>，简称</a:t>
            </a:r>
            <a:r>
              <a:rPr lang="en-US" altLang="zh-CN" dirty="0" smtClean="0"/>
              <a:t>MPU</a:t>
            </a:r>
            <a:r>
              <a:rPr lang="zh-CN" altLang="en-US" dirty="0" smtClean="0"/>
              <a:t>）。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rgbClr val="0000FF"/>
                </a:solidFill>
              </a:rPr>
              <a:t>微机就是</a:t>
            </a:r>
            <a:r>
              <a:rPr lang="en-US" altLang="zh-CN" b="1" dirty="0" smtClean="0">
                <a:solidFill>
                  <a:srgbClr val="0000FF"/>
                </a:solidFill>
              </a:rPr>
              <a:t>PC</a:t>
            </a:r>
            <a:r>
              <a:rPr lang="zh-CN" altLang="en-US" b="1" dirty="0" smtClean="0">
                <a:solidFill>
                  <a:srgbClr val="0000FF"/>
                </a:solidFill>
              </a:rPr>
              <a:t>机吗？</a:t>
            </a:r>
          </a:p>
          <a:p>
            <a:pPr lvl="1">
              <a:lnSpc>
                <a:spcPct val="120000"/>
              </a:lnSpc>
            </a:pPr>
            <a:r>
              <a:rPr lang="en-US" altLang="zh-CN" sz="2400" dirty="0" smtClean="0"/>
              <a:t>PC</a:t>
            </a:r>
            <a:r>
              <a:rPr lang="zh-CN" altLang="en-US" sz="2400" dirty="0" smtClean="0"/>
              <a:t>机只是微机中的一种，是我们最熟悉、最典型的微机产品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/>
              <a:t> </a:t>
            </a:r>
            <a:r>
              <a:rPr lang="zh-CN" altLang="en-US" b="1" dirty="0" smtClean="0">
                <a:solidFill>
                  <a:srgbClr val="0000FF"/>
                </a:solidFill>
              </a:rPr>
              <a:t>微机的覆盖范围</a:t>
            </a:r>
          </a:p>
          <a:p>
            <a:pPr lvl="1">
              <a:lnSpc>
                <a:spcPct val="120000"/>
              </a:lnSpc>
            </a:pPr>
            <a:r>
              <a:rPr lang="zh-CN" altLang="en-US" sz="2400" dirty="0" smtClean="0"/>
              <a:t>任何电子产品，只要包含了</a:t>
            </a:r>
            <a:r>
              <a:rPr lang="en-US" altLang="zh-CN" sz="2400" dirty="0" smtClean="0"/>
              <a:t>CPU</a:t>
            </a:r>
            <a:r>
              <a:rPr lang="zh-CN" altLang="en-US" sz="2400" dirty="0" smtClean="0"/>
              <a:t>、存储器及</a:t>
            </a:r>
            <a:r>
              <a:rPr lang="en-US" altLang="zh-CN" sz="2400" dirty="0" smtClean="0"/>
              <a:t>I/O</a:t>
            </a:r>
            <a:r>
              <a:rPr lang="zh-CN" altLang="en-US" sz="2400" dirty="0" smtClean="0"/>
              <a:t>，且价格不高，都可以看作是微机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rgbClr val="0000FF"/>
                </a:solidFill>
              </a:rPr>
              <a:t>典型例子</a:t>
            </a:r>
          </a:p>
          <a:p>
            <a:pPr lvl="1">
              <a:lnSpc>
                <a:spcPct val="120000"/>
              </a:lnSpc>
            </a:pPr>
            <a:r>
              <a:rPr lang="zh-CN" altLang="en-US" sz="2400" dirty="0" smtClean="0"/>
              <a:t>电子词典、手机、</a:t>
            </a:r>
            <a:r>
              <a:rPr lang="en-US" altLang="zh-CN" sz="2400" dirty="0" smtClean="0"/>
              <a:t>mp3</a:t>
            </a:r>
            <a:r>
              <a:rPr lang="zh-CN" altLang="en-US" sz="2400" dirty="0" smtClean="0"/>
              <a:t>、电视机、全自动洗衣机 </a:t>
            </a:r>
            <a:r>
              <a:rPr lang="en-US" altLang="zh-CN" sz="2400" dirty="0" smtClean="0"/>
              <a:t>……</a:t>
            </a:r>
          </a:p>
        </p:txBody>
      </p:sp>
      <p:sp>
        <p:nvSpPr>
          <p:cNvPr id="6" name="对角圆角矩形 5"/>
          <p:cNvSpPr/>
          <p:nvPr/>
        </p:nvSpPr>
        <p:spPr>
          <a:xfrm>
            <a:off x="952464" y="71414"/>
            <a:ext cx="7215238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1.1 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微型计算机的发展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062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823"/>
    </mc:Choice>
    <mc:Fallback xmlns="">
      <p:transition spd="slow" advTm="128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81026" y="1142984"/>
            <a:ext cx="11074400" cy="3733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微型计算机（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Microcomputer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性能适中、价格低廉、体积较小的计算机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最常见的计算机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现代计算机三大主要应用形式的主角</a:t>
            </a:r>
          </a:p>
          <a:p>
            <a:pPr lvl="2">
              <a:lnSpc>
                <a:spcPct val="15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桌面个人微机（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机）</a:t>
            </a:r>
          </a:p>
          <a:p>
            <a:pPr lvl="2">
              <a:lnSpc>
                <a:spcPct val="15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服务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器（高档微型计算机系统）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嵌入式计算机系统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采用微处理器为核心构造的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计算机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56710" name="Picture 6" descr="j019538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327" y="4365104"/>
            <a:ext cx="2444425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对角圆角矩形 5"/>
          <p:cNvSpPr/>
          <p:nvPr/>
        </p:nvSpPr>
        <p:spPr>
          <a:xfrm>
            <a:off x="952464" y="71414"/>
            <a:ext cx="7215238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1.1 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微型计算机的发展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advTm="9526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6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67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67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67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67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67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67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67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对角圆角矩形 5"/>
          <p:cNvSpPr/>
          <p:nvPr/>
        </p:nvSpPr>
        <p:spPr>
          <a:xfrm>
            <a:off x="952464" y="71414"/>
            <a:ext cx="7215238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1.1 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微型计算机的发展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框 2">
            <a:hlinkClick r:id="rId4" action="ppaction://hlinkfile"/>
          </p:cNvPr>
          <p:cNvSpPr txBox="1"/>
          <p:nvPr/>
        </p:nvSpPr>
        <p:spPr>
          <a:xfrm>
            <a:off x="1919536" y="1916832"/>
            <a:ext cx="5688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file"/>
              </a:rPr>
              <a:t>微处理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file"/>
              </a:rPr>
              <a:t>器的产生？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6758946"/>
      </p:ext>
    </p:extLst>
  </p:cSld>
  <p:clrMapOvr>
    <a:masterClrMapping/>
  </p:clrMapOvr>
  <p:transition advTm="5503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458 -0.00949 C 0.33789 -0.00949 0.43802 0.11991 0.43802 0.27963 C 0.43802 0.43935 0.33789 0.56898 0.21458 0.56898 C 0.09114 0.56898 -0.00886 0.43935 -0.00886 0.27963 C -0.00886 0.11991 0.09114 -0.00949 0.21458 -0.00949 Z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0" y="1066800"/>
            <a:ext cx="11074400" cy="5638800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字长（</a:t>
            </a:r>
            <a:r>
              <a: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Word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lvl="1"/>
            <a:r>
              <a:rPr lang="zh-CN" altLang="en-US" dirty="0"/>
              <a:t>处理器每个时间单位处理的二进制数据位数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zh-CN" altLang="en-US" dirty="0"/>
              <a:t>（例如一次进行运算、传输的位数）</a:t>
            </a:r>
          </a:p>
          <a:p>
            <a:pPr lvl="1"/>
            <a:r>
              <a:rPr lang="zh-CN" altLang="en-US" dirty="0"/>
              <a:t>指示处理器的数据处理能力</a:t>
            </a:r>
          </a:p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时钟频率</a:t>
            </a:r>
          </a:p>
          <a:p>
            <a:pPr lvl="1"/>
            <a:r>
              <a:rPr lang="zh-CN" altLang="en-US" dirty="0"/>
              <a:t>表明</a:t>
            </a:r>
            <a:r>
              <a:rPr lang="zh-CN" altLang="en-US" dirty="0" smtClean="0"/>
              <a:t>处理器</a:t>
            </a:r>
            <a:r>
              <a:rPr lang="zh-CN" altLang="en-US" dirty="0"/>
              <a:t>的处理速度</a:t>
            </a:r>
          </a:p>
          <a:p>
            <a:pPr lvl="1"/>
            <a:r>
              <a:rPr lang="zh-CN" altLang="en-US" dirty="0"/>
              <a:t>反映处理器的基本时间单位</a:t>
            </a:r>
          </a:p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集成度</a:t>
            </a:r>
          </a:p>
          <a:p>
            <a:pPr lvl="1"/>
            <a:r>
              <a:rPr lang="zh-CN" altLang="en-US" dirty="0" smtClean="0"/>
              <a:t>表明处理器的生产工艺水平</a:t>
            </a:r>
            <a:endParaRPr lang="zh-CN" altLang="en-US" dirty="0"/>
          </a:p>
          <a:p>
            <a:pPr lvl="1"/>
            <a:r>
              <a:rPr lang="zh-CN" altLang="en-US" dirty="0" smtClean="0"/>
              <a:t>通常用芯片上的晶体管数量来表达</a:t>
            </a:r>
            <a:endParaRPr lang="zh-CN" altLang="en-US" dirty="0"/>
          </a:p>
        </p:txBody>
      </p:sp>
      <p:sp>
        <p:nvSpPr>
          <p:cNvPr id="467972" name="AutoShape 4"/>
          <p:cNvSpPr>
            <a:spLocks noChangeArrowheads="1"/>
          </p:cNvSpPr>
          <p:nvPr/>
        </p:nvSpPr>
        <p:spPr bwMode="auto">
          <a:xfrm>
            <a:off x="7464152" y="1052736"/>
            <a:ext cx="4176464" cy="62981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 w="12700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>
              <a:spcBef>
                <a:spcPct val="20000"/>
              </a:spcBef>
            </a:pPr>
            <a:r>
              <a:rPr lang="en-US" altLang="zh-CN" sz="2800" dirty="0">
                <a:solidFill>
                  <a:schemeClr val="bg1"/>
                </a:solidFill>
                <a:ea typeface="宋体" panose="02010600030101010101" pitchFamily="2" charset="-122"/>
              </a:rPr>
              <a:t>4</a:t>
            </a:r>
            <a:r>
              <a:rPr lang="zh-CN" altLang="en-US" sz="2800" dirty="0">
                <a:solidFill>
                  <a:schemeClr val="bg1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2800" dirty="0">
                <a:solidFill>
                  <a:schemeClr val="bg1"/>
                </a:solidFill>
                <a:ea typeface="宋体" panose="02010600030101010101" pitchFamily="2" charset="-122"/>
              </a:rPr>
              <a:t>8</a:t>
            </a:r>
            <a:r>
              <a:rPr lang="zh-CN" altLang="en-US" sz="2800" dirty="0">
                <a:solidFill>
                  <a:schemeClr val="bg1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2800" dirty="0">
                <a:solidFill>
                  <a:schemeClr val="bg1"/>
                </a:solidFill>
                <a:ea typeface="宋体" panose="02010600030101010101" pitchFamily="2" charset="-122"/>
              </a:rPr>
              <a:t>16</a:t>
            </a:r>
            <a:r>
              <a:rPr lang="zh-CN" altLang="en-US" sz="2800" dirty="0">
                <a:solidFill>
                  <a:schemeClr val="bg1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2800" dirty="0">
                <a:solidFill>
                  <a:schemeClr val="bg1"/>
                </a:solidFill>
                <a:ea typeface="宋体" panose="02010600030101010101" pitchFamily="2" charset="-122"/>
              </a:rPr>
              <a:t>32</a:t>
            </a:r>
            <a:r>
              <a:rPr lang="zh-CN" altLang="en-US" sz="2800" dirty="0">
                <a:solidFill>
                  <a:schemeClr val="bg1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2800" dirty="0">
                <a:solidFill>
                  <a:schemeClr val="bg1"/>
                </a:solidFill>
                <a:ea typeface="宋体" panose="02010600030101010101" pitchFamily="2" charset="-122"/>
              </a:rPr>
              <a:t>64</a:t>
            </a:r>
            <a:r>
              <a:rPr lang="zh-CN" altLang="en-US" sz="2800" dirty="0">
                <a:solidFill>
                  <a:schemeClr val="bg1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2800" dirty="0">
                <a:solidFill>
                  <a:schemeClr val="bg1"/>
                </a:solidFill>
                <a:ea typeface="宋体" panose="02010600030101010101" pitchFamily="2" charset="-122"/>
              </a:rPr>
              <a:t>128</a:t>
            </a:r>
            <a:endParaRPr lang="zh-CN" altLang="en-US" sz="2800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467973" name="AutoShape 5"/>
          <p:cNvSpPr>
            <a:spLocks noChangeArrowheads="1"/>
          </p:cNvSpPr>
          <p:nvPr/>
        </p:nvSpPr>
        <p:spPr bwMode="auto">
          <a:xfrm>
            <a:off x="7536160" y="3068960"/>
            <a:ext cx="4104456" cy="648072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 w="12700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>
              <a:spcBef>
                <a:spcPct val="20000"/>
              </a:spcBef>
            </a:pPr>
            <a:r>
              <a:rPr lang="en-US" altLang="zh-CN" sz="2800" dirty="0">
                <a:solidFill>
                  <a:schemeClr val="bg1"/>
                </a:solidFill>
                <a:ea typeface="宋体" panose="02010600030101010101" pitchFamily="2" charset="-122"/>
              </a:rPr>
              <a:t>Hz</a:t>
            </a:r>
            <a:r>
              <a:rPr lang="zh-CN" altLang="en-US" sz="2800" dirty="0">
                <a:solidFill>
                  <a:schemeClr val="bg1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2800" dirty="0">
                <a:solidFill>
                  <a:schemeClr val="bg1"/>
                </a:solidFill>
                <a:ea typeface="宋体" panose="02010600030101010101" pitchFamily="2" charset="-122"/>
              </a:rPr>
              <a:t>kHz</a:t>
            </a:r>
            <a:r>
              <a:rPr lang="zh-CN" altLang="en-US" sz="2800" dirty="0">
                <a:solidFill>
                  <a:schemeClr val="bg1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2800" dirty="0">
                <a:solidFill>
                  <a:schemeClr val="bg1"/>
                </a:solidFill>
                <a:ea typeface="宋体" panose="02010600030101010101" pitchFamily="2" charset="-122"/>
              </a:rPr>
              <a:t>MHz</a:t>
            </a:r>
            <a:r>
              <a:rPr lang="zh-CN" altLang="en-US" sz="2800" dirty="0">
                <a:solidFill>
                  <a:schemeClr val="bg1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2800" dirty="0">
                <a:solidFill>
                  <a:schemeClr val="bg1"/>
                </a:solidFill>
                <a:ea typeface="宋体" panose="02010600030101010101" pitchFamily="2" charset="-122"/>
              </a:rPr>
              <a:t>GHz</a:t>
            </a:r>
            <a:endParaRPr lang="zh-CN" altLang="en-US" sz="2800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gray">
          <a:xfrm>
            <a:off x="983432" y="56818"/>
            <a:ext cx="7992888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b="1" kern="0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(1) </a:t>
            </a:r>
            <a:r>
              <a:rPr lang="zh-CN" altLang="en-US" sz="4000" b="1" kern="0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处理器的基本性能指标</a:t>
            </a:r>
            <a:endParaRPr lang="zh-CN" altLang="en-US" sz="4000" b="1" kern="0" cap="all" dirty="0">
              <a:ln w="9000" cmpd="sng">
                <a:solidFill>
                  <a:srgbClr val="8064A2">
                    <a:shade val="50000"/>
                    <a:satMod val="120000"/>
                  </a:srgbClr>
                </a:solidFill>
                <a:prstDash val="solid"/>
              </a:ln>
              <a:solidFill>
                <a:prstClr val="black"/>
              </a:soli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advTm="1600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7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7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7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7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972" grpId="0" animBg="1"/>
      <p:bldP spid="46797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11424" y="1124744"/>
            <a:ext cx="10729192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 algn="just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Blip>
                <a:blip r:embed="rId3"/>
              </a:buBlip>
              <a:defRPr sz="2800" b="1" kern="1200">
                <a:solidFill>
                  <a:srgbClr val="193C7D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anose="05000000000000000000" pitchFamily="2" charset="2"/>
              <a:buBlip>
                <a:blip r:embed="rId4"/>
              </a:buBlip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?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单板机：</a:t>
            </a:r>
          </a:p>
          <a:p>
            <a:pPr lvl="1"/>
            <a:r>
              <a:rPr lang="zh-CN" altLang="en-US" sz="2400" dirty="0" smtClean="0"/>
              <a:t>将整个微型计算机的</a:t>
            </a:r>
            <a:r>
              <a:rPr lang="zh-CN" altLang="en-US" sz="2400" dirty="0" smtClean="0">
                <a:solidFill>
                  <a:srgbClr val="FF0000"/>
                </a:solidFill>
              </a:rPr>
              <a:t>硬件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包括键盘等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集成在</a:t>
            </a:r>
            <a:r>
              <a:rPr lang="zh-CN" altLang="en-US" sz="2400" dirty="0" smtClean="0">
                <a:solidFill>
                  <a:srgbClr val="FF0000"/>
                </a:solidFill>
              </a:rPr>
              <a:t>一块印刷电路板</a:t>
            </a:r>
            <a:r>
              <a:rPr lang="zh-CN" altLang="en-US" sz="2400" dirty="0" smtClean="0"/>
              <a:t>上，即为单板计算机；如早期的</a:t>
            </a:r>
            <a:r>
              <a:rPr lang="en-US" altLang="zh-CN" sz="2400" dirty="0" smtClean="0">
                <a:solidFill>
                  <a:srgbClr val="FF0000"/>
                </a:solidFill>
              </a:rPr>
              <a:t>Z80</a:t>
            </a:r>
            <a:r>
              <a:rPr lang="zh-CN" altLang="en-US" sz="2400" dirty="0" smtClean="0">
                <a:solidFill>
                  <a:srgbClr val="FF0000"/>
                </a:solidFill>
              </a:rPr>
              <a:t>、</a:t>
            </a:r>
            <a:r>
              <a:rPr lang="en-US" altLang="zh-CN" sz="2400" dirty="0" smtClean="0">
                <a:solidFill>
                  <a:srgbClr val="FF0000"/>
                </a:solidFill>
              </a:rPr>
              <a:t>Intel 8080</a:t>
            </a:r>
            <a:r>
              <a:rPr lang="zh-CN" altLang="en-US" sz="2400" dirty="0" smtClean="0"/>
              <a:t>等</a:t>
            </a:r>
          </a:p>
          <a:p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单片机：</a:t>
            </a:r>
          </a:p>
          <a:p>
            <a:pPr lvl="1"/>
            <a:r>
              <a:rPr lang="zh-CN" altLang="en-US" sz="2400" dirty="0" smtClean="0"/>
              <a:t>整个计算机的硬件（包括存储器、输入输出接口等）都集成在</a:t>
            </a:r>
            <a:r>
              <a:rPr lang="zh-CN" altLang="en-US" sz="2400" dirty="0" smtClean="0">
                <a:solidFill>
                  <a:srgbClr val="FF0000"/>
                </a:solidFill>
              </a:rPr>
              <a:t>一个芯片</a:t>
            </a:r>
            <a:r>
              <a:rPr lang="zh-CN" altLang="en-US" sz="2400" dirty="0" smtClean="0"/>
              <a:t>中，即称为单片机。</a:t>
            </a:r>
          </a:p>
          <a:p>
            <a:pPr lvl="1"/>
            <a:r>
              <a:rPr lang="zh-CN" altLang="en-US" sz="2400" dirty="0" smtClean="0"/>
              <a:t>典型的如</a:t>
            </a:r>
            <a:r>
              <a:rPr lang="en-US" altLang="zh-CN" sz="2400" dirty="0" smtClean="0">
                <a:solidFill>
                  <a:srgbClr val="FF0000"/>
                </a:solidFill>
              </a:rPr>
              <a:t>Intel 8051</a:t>
            </a:r>
            <a:r>
              <a:rPr lang="zh-CN" altLang="en-US" sz="2400" dirty="0" smtClean="0"/>
              <a:t>以及现在流行的</a:t>
            </a:r>
            <a:r>
              <a:rPr lang="en-US" altLang="zh-CN" sz="2400" dirty="0" smtClean="0">
                <a:solidFill>
                  <a:srgbClr val="FF0000"/>
                </a:solidFill>
              </a:rPr>
              <a:t>ARM</a:t>
            </a:r>
            <a:r>
              <a:rPr lang="zh-CN" altLang="en-US" sz="2400" dirty="0" smtClean="0">
                <a:solidFill>
                  <a:srgbClr val="FF0000"/>
                </a:solidFill>
              </a:rPr>
              <a:t>芯片</a:t>
            </a:r>
            <a:r>
              <a:rPr lang="zh-CN" altLang="en-US" sz="2400" dirty="0" smtClean="0"/>
              <a:t>。</a:t>
            </a:r>
          </a:p>
          <a:p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嵌入式系统</a:t>
            </a:r>
          </a:p>
          <a:p>
            <a:pPr lvl="1"/>
            <a:r>
              <a:rPr lang="zh-CN" altLang="en-US" sz="2400" dirty="0" smtClean="0"/>
              <a:t>任何电子产品，只要包含了</a:t>
            </a:r>
            <a:r>
              <a:rPr lang="en-US" altLang="zh-CN" sz="2400" dirty="0" smtClean="0"/>
              <a:t>CPU</a:t>
            </a:r>
            <a:r>
              <a:rPr lang="zh-CN" altLang="en-US" sz="2400" dirty="0" smtClean="0"/>
              <a:t>、存储器及</a:t>
            </a:r>
            <a:r>
              <a:rPr lang="en-US" altLang="zh-CN" sz="2400" dirty="0" smtClean="0"/>
              <a:t>I/O</a:t>
            </a:r>
            <a:r>
              <a:rPr lang="zh-CN" altLang="en-US" sz="2400" dirty="0" smtClean="0"/>
              <a:t>，都可以看作是嵌入式系统（宏观上也包括</a:t>
            </a:r>
            <a:r>
              <a:rPr lang="en-US" altLang="zh-CN" sz="2400" dirty="0" smtClean="0"/>
              <a:t>PC</a:t>
            </a:r>
            <a:r>
              <a:rPr lang="zh-CN" altLang="en-US" sz="2400" dirty="0" smtClean="0"/>
              <a:t>机）。</a:t>
            </a:r>
          </a:p>
          <a:p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计算机的发展趋势：</a:t>
            </a:r>
          </a:p>
          <a:p>
            <a:pPr lvl="1"/>
            <a:r>
              <a:rPr lang="zh-CN" altLang="en-US" sz="2000" dirty="0" smtClean="0">
                <a:solidFill>
                  <a:srgbClr val="CC3300"/>
                </a:solidFill>
              </a:rPr>
              <a:t>功能强大的计算机</a:t>
            </a:r>
          </a:p>
          <a:p>
            <a:pPr lvl="1"/>
            <a:r>
              <a:rPr lang="zh-CN" altLang="en-US" sz="2000" dirty="0" smtClean="0">
                <a:solidFill>
                  <a:srgbClr val="CC3300"/>
                </a:solidFill>
              </a:rPr>
              <a:t>无处不在的计算机</a:t>
            </a:r>
          </a:p>
        </p:txBody>
      </p:sp>
      <p:sp>
        <p:nvSpPr>
          <p:cNvPr id="5" name="Text Box 54"/>
          <p:cNvSpPr txBox="1">
            <a:spLocks noChangeArrowheads="1"/>
          </p:cNvSpPr>
          <p:nvPr/>
        </p:nvSpPr>
        <p:spPr bwMode="gray">
          <a:xfrm>
            <a:off x="983432" y="56818"/>
            <a:ext cx="7992888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b="1" kern="0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(2) </a:t>
            </a:r>
            <a:r>
              <a:rPr lang="zh-CN" altLang="en-US" sz="4000" b="1" kern="0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其他相关概念</a:t>
            </a:r>
            <a:endParaRPr lang="zh-CN" altLang="en-US" sz="4000" b="1" kern="0" cap="all" dirty="0">
              <a:ln w="9000" cmpd="sng">
                <a:solidFill>
                  <a:srgbClr val="8064A2">
                    <a:shade val="50000"/>
                    <a:satMod val="120000"/>
                  </a:srgbClr>
                </a:solidFill>
                <a:prstDash val="solid"/>
              </a:ln>
              <a:solidFill>
                <a:prstClr val="black"/>
              </a:soli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967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093"/>
    </mc:Choice>
    <mc:Fallback xmlns="">
      <p:transition spd="slow" advTm="146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219200"/>
            <a:ext cx="10726216" cy="27138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1946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年，世界上出现第一台数字式电子计算机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hlinkClick r:id="rId3" action="ppaction://hlinksldjump"/>
              </a:rPr>
              <a:t>ENIAC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（电子数据和计算器）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发展到以大规模集成电路为主要部件的第四代，产生了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微型计算机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1971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年，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Intel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公司设计了世界上第一个微处理器芯片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Intel 4004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，开创了一个全新的计算机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时代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6888088" y="5805264"/>
            <a:ext cx="2785035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l"/>
            <a:r>
              <a:rPr kumimoji="1" lang="zh-CN" altLang="en-US" sz="24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采用</a:t>
            </a:r>
            <a:r>
              <a:rPr kumimoji="1" lang="en-US" altLang="zh-CN" sz="24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4004</a:t>
            </a:r>
            <a:r>
              <a:rPr kumimoji="1" lang="zh-CN" altLang="en-US" sz="24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的计算器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3287688" y="5805264"/>
            <a:ext cx="1988343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l"/>
            <a:r>
              <a:rPr kumimoji="1" lang="en-US" altLang="zh-CN" sz="28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Intel 4004</a:t>
            </a:r>
            <a:endParaRPr kumimoji="1" lang="zh-CN" altLang="en-US" sz="28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Picture 5" descr="slide0004_image0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420" y="3861048"/>
            <a:ext cx="3266540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slide0004_image01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681" y="3717032"/>
            <a:ext cx="2929703" cy="198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对角圆角矩形 7"/>
          <p:cNvSpPr/>
          <p:nvPr/>
        </p:nvSpPr>
        <p:spPr>
          <a:xfrm>
            <a:off x="952464" y="71414"/>
            <a:ext cx="7215238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1.1.1 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通用微处理器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100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48"/>
    </mc:Choice>
    <mc:Fallback xmlns="">
      <p:transition spd="slow" advTm="43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52398" y="1214422"/>
            <a:ext cx="8427380" cy="4929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9096396" y="1285860"/>
            <a:ext cx="2976268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年，电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子数值积分计算机（英语：Electronic Numerical Integrator And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Computer，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ENIAC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世界上第一台通用计算机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。主要元器件是电子管。它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图灵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完全的电子计算机，能够重新编程，解决各种计算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AutoShape 4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10972801" y="6400800"/>
            <a:ext cx="960967" cy="317500"/>
          </a:xfrm>
          <a:prstGeom prst="flowChartAlternateProcess">
            <a:avLst/>
          </a:prstGeom>
          <a:solidFill>
            <a:schemeClr val="accent1"/>
          </a:solidFill>
          <a:ln w="9525">
            <a:solidFill>
              <a:srgbClr val="193C7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r>
              <a:rPr lang="zh-CN" altLang="en-US" dirty="0">
                <a:solidFill>
                  <a:schemeClr val="tx2"/>
                </a:solidFill>
              </a:rPr>
              <a:t>返回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952464" y="71414"/>
            <a:ext cx="2191208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ENIAC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89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10"/>
    </mc:Choice>
    <mc:Fallback xmlns="">
      <p:transition spd="slow" advTm="4331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980728"/>
            <a:ext cx="10363200" cy="4611687"/>
          </a:xfrm>
        </p:spPr>
        <p:txBody>
          <a:bodyPr/>
          <a:lstStyle/>
          <a:p>
            <a:pPr eaLnBrk="1" hangingPunct="1"/>
            <a:r>
              <a:rPr lang="zh-CN" altLang="en-US" sz="28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8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8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代：</a:t>
            </a:r>
            <a:r>
              <a:rPr lang="en-US" altLang="zh-CN" sz="28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8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位和低档</a:t>
            </a:r>
            <a:r>
              <a:rPr lang="en-US" altLang="zh-CN" sz="28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28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位微机</a:t>
            </a:r>
          </a:p>
          <a:p>
            <a:pPr lvl="1" eaLnBrk="1" hangingPunct="1"/>
            <a:r>
              <a:rPr lang="en-US" altLang="zh-CN" sz="2400" dirty="0" smtClean="0"/>
              <a:t>4004(108kHz,2300</a:t>
            </a:r>
            <a:r>
              <a:rPr lang="zh-CN" altLang="en-US" sz="2400" dirty="0"/>
              <a:t>个</a:t>
            </a:r>
            <a:r>
              <a:rPr lang="en-US" altLang="zh-CN" sz="2400" dirty="0"/>
              <a:t>)→4040→8008(500kHz,3500</a:t>
            </a:r>
            <a:r>
              <a:rPr lang="zh-CN" altLang="en-US" sz="2400" dirty="0"/>
              <a:t>个</a:t>
            </a:r>
            <a:r>
              <a:rPr lang="en-US" altLang="zh-CN" sz="2400" dirty="0" smtClean="0"/>
              <a:t>)</a:t>
            </a:r>
            <a:endParaRPr lang="en-US" altLang="zh-CN" sz="2400" dirty="0"/>
          </a:p>
          <a:p>
            <a:r>
              <a:rPr lang="zh-CN" altLang="en-US" sz="28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8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8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代：中高档</a:t>
            </a:r>
            <a:r>
              <a:rPr lang="en-US" altLang="zh-CN" sz="28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28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位微机</a:t>
            </a:r>
          </a:p>
          <a:p>
            <a:pPr lvl="1" eaLnBrk="1" hangingPunct="1"/>
            <a:r>
              <a:rPr lang="en-US" altLang="zh-CN" sz="2400" dirty="0"/>
              <a:t>Z80</a:t>
            </a:r>
            <a:r>
              <a:rPr lang="zh-CN" altLang="en-US" sz="2400" dirty="0"/>
              <a:t>、</a:t>
            </a:r>
            <a:r>
              <a:rPr lang="en-US" altLang="zh-CN" sz="2400" dirty="0"/>
              <a:t>I8085</a:t>
            </a:r>
            <a:r>
              <a:rPr lang="zh-CN" altLang="en-US" sz="2400" dirty="0"/>
              <a:t>、</a:t>
            </a:r>
            <a:r>
              <a:rPr lang="en-US" altLang="zh-CN" sz="2400" dirty="0"/>
              <a:t>M6800</a:t>
            </a:r>
            <a:r>
              <a:rPr lang="zh-CN" altLang="en-US" sz="2400" dirty="0"/>
              <a:t>，</a:t>
            </a:r>
            <a:r>
              <a:rPr lang="en-US" altLang="zh-CN" sz="2400" dirty="0"/>
              <a:t>Apple-II</a:t>
            </a:r>
            <a:r>
              <a:rPr lang="zh-CN" altLang="en-US" sz="2400" dirty="0"/>
              <a:t>微</a:t>
            </a:r>
            <a:r>
              <a:rPr lang="zh-CN" altLang="en-US" sz="2400" dirty="0" smtClean="0"/>
              <a:t>机（著名的个人微型机）</a:t>
            </a:r>
            <a:endParaRPr lang="zh-CN" altLang="en-US" sz="2400" dirty="0"/>
          </a:p>
          <a:p>
            <a:r>
              <a:rPr lang="zh-CN" altLang="en-US" sz="28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8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8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代：</a:t>
            </a:r>
            <a:r>
              <a:rPr lang="en-US" altLang="zh-CN" sz="28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16</a:t>
            </a:r>
            <a:r>
              <a:rPr lang="zh-CN" altLang="en-US" sz="28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位微机</a:t>
            </a:r>
          </a:p>
          <a:p>
            <a:pPr lvl="1" eaLnBrk="1" hangingPunct="1"/>
            <a:r>
              <a:rPr lang="en-US" altLang="zh-CN" sz="2400" dirty="0" smtClean="0"/>
              <a:t>8086(5MHz</a:t>
            </a:r>
            <a:r>
              <a:rPr lang="en-US" altLang="zh-CN" sz="2400" dirty="0"/>
              <a:t>,</a:t>
            </a:r>
            <a:r>
              <a:rPr lang="en-US" altLang="zh-CN" sz="2400" dirty="0" smtClean="0"/>
              <a:t>2.9</a:t>
            </a:r>
            <a:r>
              <a:rPr lang="zh-CN" altLang="en-US" sz="2400" dirty="0" smtClean="0"/>
              <a:t>万个</a:t>
            </a:r>
            <a:r>
              <a:rPr lang="en-US" altLang="zh-CN" sz="2400" dirty="0" smtClean="0"/>
              <a:t>)→</a:t>
            </a:r>
            <a:r>
              <a:rPr lang="en-US" altLang="zh-CN" sz="2400" dirty="0"/>
              <a:t>8088→80286</a:t>
            </a:r>
            <a:r>
              <a:rPr lang="zh-CN" altLang="en-US" sz="2400" dirty="0"/>
              <a:t>，</a:t>
            </a:r>
            <a:r>
              <a:rPr lang="en-US" altLang="zh-CN" sz="2400" dirty="0"/>
              <a:t>IBM PC</a:t>
            </a:r>
            <a:r>
              <a:rPr lang="zh-CN" altLang="en-US" sz="2400" dirty="0"/>
              <a:t>系列机</a:t>
            </a:r>
          </a:p>
          <a:p>
            <a:r>
              <a:rPr lang="zh-CN" altLang="en-US" sz="28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8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8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代：</a:t>
            </a:r>
            <a:r>
              <a:rPr lang="en-US" altLang="zh-CN" sz="28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32</a:t>
            </a:r>
            <a:r>
              <a:rPr lang="zh-CN" altLang="en-US" sz="28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位微机</a:t>
            </a:r>
          </a:p>
          <a:p>
            <a:pPr lvl="1"/>
            <a:r>
              <a:rPr lang="en-US" altLang="zh-CN" sz="2400" dirty="0" smtClean="0"/>
              <a:t>80386(16MHz</a:t>
            </a:r>
            <a:r>
              <a:rPr lang="en-US" altLang="zh-CN" sz="2400" dirty="0"/>
              <a:t>,</a:t>
            </a:r>
            <a:r>
              <a:rPr lang="en-US" altLang="zh-CN" sz="2400" dirty="0" smtClean="0"/>
              <a:t>27.5</a:t>
            </a:r>
            <a:r>
              <a:rPr lang="zh-CN" altLang="en-US" sz="2400" dirty="0" smtClean="0"/>
              <a:t>万个</a:t>
            </a:r>
            <a:r>
              <a:rPr lang="en-US" altLang="zh-CN" sz="2400" dirty="0" smtClean="0"/>
              <a:t>)→</a:t>
            </a:r>
            <a:r>
              <a:rPr lang="en-US" altLang="zh-CN" sz="2400" dirty="0"/>
              <a:t>80486→Pentium→Pentium II / III / 4</a:t>
            </a:r>
          </a:p>
          <a:p>
            <a:pPr lvl="1" eaLnBrk="1" hangingPunct="1"/>
            <a:r>
              <a:rPr lang="en-US" altLang="zh-CN" sz="2400" dirty="0"/>
              <a:t>32</a:t>
            </a:r>
            <a:r>
              <a:rPr lang="zh-CN" altLang="en-US" sz="2400" dirty="0"/>
              <a:t>位</a:t>
            </a:r>
            <a:r>
              <a:rPr lang="en-US" altLang="zh-CN" sz="2400" dirty="0"/>
              <a:t>PC</a:t>
            </a:r>
            <a:r>
              <a:rPr lang="zh-CN" altLang="en-US" sz="2400" dirty="0"/>
              <a:t>机、</a:t>
            </a:r>
            <a:r>
              <a:rPr lang="en-US" altLang="zh-CN" sz="2400" dirty="0"/>
              <a:t>Macintosh</a:t>
            </a:r>
            <a:r>
              <a:rPr lang="zh-CN" altLang="en-US" sz="2400" dirty="0" smtClean="0"/>
              <a:t>机（苹果电脑）、</a:t>
            </a:r>
            <a:r>
              <a:rPr lang="en-US" altLang="zh-CN" sz="2400" dirty="0"/>
              <a:t>PS/2</a:t>
            </a:r>
            <a:r>
              <a:rPr lang="zh-CN" altLang="en-US" sz="2400" dirty="0"/>
              <a:t>机</a:t>
            </a:r>
          </a:p>
          <a:p>
            <a:r>
              <a:rPr lang="zh-CN" altLang="en-US" sz="28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8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8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代：</a:t>
            </a:r>
            <a:r>
              <a:rPr lang="en-US" altLang="zh-CN" sz="28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64</a:t>
            </a:r>
            <a:r>
              <a:rPr lang="zh-CN" altLang="en-US" sz="28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位微机</a:t>
            </a:r>
          </a:p>
          <a:p>
            <a:pPr lvl="1" eaLnBrk="1" hangingPunct="1"/>
            <a:r>
              <a:rPr lang="en-US" altLang="zh-CN" sz="2400" dirty="0" smtClean="0"/>
              <a:t>Itanium</a:t>
            </a:r>
            <a:r>
              <a:rPr lang="zh-CN" altLang="en-US" sz="2400" dirty="0" smtClean="0"/>
              <a:t>（安腾）、</a:t>
            </a:r>
            <a:r>
              <a:rPr lang="en-US" altLang="zh-CN" sz="2400" dirty="0"/>
              <a:t>AMD 64</a:t>
            </a:r>
            <a:r>
              <a:rPr lang="zh-CN" altLang="en-US" sz="2400" dirty="0"/>
              <a:t>、</a:t>
            </a:r>
            <a:r>
              <a:rPr lang="en-US" altLang="zh-CN" sz="2400" dirty="0"/>
              <a:t>64</a:t>
            </a:r>
            <a:r>
              <a:rPr lang="zh-CN" altLang="en-US" sz="2400" dirty="0"/>
              <a:t>位</a:t>
            </a:r>
            <a:r>
              <a:rPr lang="en-US" altLang="zh-CN" sz="2400" dirty="0"/>
              <a:t>RISC</a:t>
            </a:r>
            <a:r>
              <a:rPr lang="zh-CN" altLang="en-US" sz="2400" dirty="0"/>
              <a:t>微处理器芯片</a:t>
            </a:r>
          </a:p>
          <a:p>
            <a:pPr lvl="1" eaLnBrk="1" hangingPunct="1"/>
            <a:r>
              <a:rPr lang="zh-CN" altLang="en-US" sz="2400" dirty="0"/>
              <a:t>目前绝大部分</a:t>
            </a:r>
            <a:r>
              <a:rPr lang="en-US" altLang="zh-CN" sz="2400" dirty="0"/>
              <a:t>PC</a:t>
            </a:r>
            <a:r>
              <a:rPr lang="zh-CN" altLang="en-US" sz="2400" dirty="0"/>
              <a:t>机的</a:t>
            </a:r>
            <a:r>
              <a:rPr lang="en-US" altLang="zh-CN" sz="2400" dirty="0"/>
              <a:t>CPU</a:t>
            </a:r>
            <a:r>
              <a:rPr lang="zh-CN" altLang="en-US" sz="2400" dirty="0"/>
              <a:t>都是</a:t>
            </a:r>
            <a:r>
              <a:rPr lang="en-US" altLang="zh-CN" sz="2400" dirty="0"/>
              <a:t>64</a:t>
            </a:r>
            <a:r>
              <a:rPr lang="zh-CN" altLang="en-US" sz="2400" dirty="0"/>
              <a:t>位</a:t>
            </a:r>
            <a:r>
              <a:rPr lang="zh-CN" altLang="en-US" sz="2400" dirty="0" smtClean="0"/>
              <a:t>的</a:t>
            </a:r>
            <a:endParaRPr lang="zh-CN" altLang="en-US" sz="2400" dirty="0"/>
          </a:p>
        </p:txBody>
      </p:sp>
      <p:pic>
        <p:nvPicPr>
          <p:cNvPr id="468998" name="Picture 6" descr="p4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851" y="4069605"/>
            <a:ext cx="1612900" cy="142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9001" name="AutoShape 9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684301" y="5862051"/>
            <a:ext cx="2032000" cy="45720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12700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zh-CN" altLang="en-US" sz="2400" dirty="0">
                <a:ea typeface="宋体" panose="02010600030101010101" pitchFamily="2" charset="-122"/>
              </a:rPr>
              <a:t>性能指标</a:t>
            </a:r>
          </a:p>
        </p:txBody>
      </p:sp>
      <p:sp>
        <p:nvSpPr>
          <p:cNvPr id="7" name="对角圆角矩形 6"/>
          <p:cNvSpPr/>
          <p:nvPr/>
        </p:nvSpPr>
        <p:spPr>
          <a:xfrm>
            <a:off x="952464" y="71414"/>
            <a:ext cx="7215238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1.1.1 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通用微处理器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9071605" y="3212976"/>
            <a:ext cx="2785035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l"/>
            <a:r>
              <a:rPr kumimoji="1" lang="zh-CN" altLang="en-US" sz="24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采用</a:t>
            </a:r>
            <a:r>
              <a:rPr kumimoji="1" lang="en-US" altLang="zh-CN" sz="24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4004</a:t>
            </a:r>
            <a:r>
              <a:rPr kumimoji="1" lang="zh-CN" altLang="en-US" sz="24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的计算器</a:t>
            </a:r>
          </a:p>
        </p:txBody>
      </p:sp>
      <p:pic>
        <p:nvPicPr>
          <p:cNvPr id="8" name="Picture 4" descr="slide0004_image01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198" y="1124744"/>
            <a:ext cx="2929703" cy="198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901"/>
    </mc:Choice>
    <mc:Fallback xmlns="">
      <p:transition spd="slow" advTm="215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8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8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8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8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8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8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8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8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8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89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89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89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8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9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9001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4" name="AutoShape 4">
            <a:hlinkClick r:id="" action="ppaction://hlinkshowjump?jump=lastslideviewed"/>
          </p:cNvPr>
          <p:cNvSpPr>
            <a:spLocks noChangeArrowheads="1"/>
          </p:cNvSpPr>
          <p:nvPr/>
        </p:nvSpPr>
        <p:spPr bwMode="auto">
          <a:xfrm>
            <a:off x="10972801" y="6400800"/>
            <a:ext cx="960967" cy="317500"/>
          </a:xfrm>
          <a:prstGeom prst="flowChartAlternateProcess">
            <a:avLst/>
          </a:prstGeom>
          <a:solidFill>
            <a:schemeClr val="accent1"/>
          </a:solidFill>
          <a:ln w="9525">
            <a:solidFill>
              <a:srgbClr val="193C7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r>
              <a:rPr lang="zh-CN" altLang="en-US" dirty="0">
                <a:solidFill>
                  <a:schemeClr val="tx2"/>
                </a:solidFill>
              </a:rPr>
              <a:t>返回</a:t>
            </a:r>
          </a:p>
        </p:txBody>
      </p:sp>
      <p:graphicFrame>
        <p:nvGraphicFramePr>
          <p:cNvPr id="542835" name="Group 115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934083148"/>
              </p:ext>
            </p:extLst>
          </p:nvPr>
        </p:nvGraphicFramePr>
        <p:xfrm>
          <a:off x="711200" y="1295400"/>
          <a:ext cx="10974918" cy="4712528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8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08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035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600"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年代</a:t>
                      </a:r>
                    </a:p>
                  </a:txBody>
                  <a:tcPr marL="120000" marR="12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DDBB"/>
                    </a:solidFill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Intel</a:t>
                      </a: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处理器</a:t>
                      </a:r>
                    </a:p>
                  </a:txBody>
                  <a:tcPr marL="120000" marR="12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DDBB"/>
                    </a:solidFill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字长</a:t>
                      </a:r>
                    </a:p>
                  </a:txBody>
                  <a:tcPr marL="120000" marR="12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DDBB"/>
                    </a:solidFill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时钟频率</a:t>
                      </a:r>
                    </a:p>
                  </a:txBody>
                  <a:tcPr marL="120000" marR="12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DDBB"/>
                    </a:solidFill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集成度</a:t>
                      </a:r>
                    </a:p>
                  </a:txBody>
                  <a:tcPr marL="120000" marR="12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DD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888"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1971</a:t>
                      </a:r>
                    </a:p>
                  </a:txBody>
                  <a:tcPr marL="120000" marR="12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4004</a:t>
                      </a:r>
                    </a:p>
                  </a:txBody>
                  <a:tcPr marL="120000" marR="12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位</a:t>
                      </a:r>
                    </a:p>
                  </a:txBody>
                  <a:tcPr marL="120000" marR="12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108kHz</a:t>
                      </a:r>
                    </a:p>
                  </a:txBody>
                  <a:tcPr marL="120000" marR="12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2300</a:t>
                      </a:r>
                    </a:p>
                  </a:txBody>
                  <a:tcPr marL="120000" marR="12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1972</a:t>
                      </a:r>
                    </a:p>
                  </a:txBody>
                  <a:tcPr marL="120000" marR="12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B2B2"/>
                    </a:solidFill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8008</a:t>
                      </a:r>
                    </a:p>
                  </a:txBody>
                  <a:tcPr marL="120000" marR="12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B2B2"/>
                    </a:solidFill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位</a:t>
                      </a:r>
                    </a:p>
                  </a:txBody>
                  <a:tcPr marL="120000" marR="12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B2B2"/>
                    </a:solidFill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500kHz</a:t>
                      </a:r>
                    </a:p>
                  </a:txBody>
                  <a:tcPr marL="120000" marR="12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B2B2"/>
                    </a:solidFill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3500</a:t>
                      </a:r>
                    </a:p>
                  </a:txBody>
                  <a:tcPr marL="120000" marR="12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1978</a:t>
                      </a:r>
                    </a:p>
                  </a:txBody>
                  <a:tcPr marL="120000" marR="12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8086</a:t>
                      </a:r>
                    </a:p>
                  </a:txBody>
                  <a:tcPr marL="120000" marR="12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</a:t>
                      </a: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位</a:t>
                      </a:r>
                    </a:p>
                  </a:txBody>
                  <a:tcPr marL="120000" marR="12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5MHz</a:t>
                      </a:r>
                    </a:p>
                  </a:txBody>
                  <a:tcPr marL="120000" marR="12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2.9</a:t>
                      </a: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万</a:t>
                      </a:r>
                    </a:p>
                  </a:txBody>
                  <a:tcPr marL="120000" marR="12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1985</a:t>
                      </a:r>
                    </a:p>
                  </a:txBody>
                  <a:tcPr marL="120000" marR="12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B2B2"/>
                    </a:solidFill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80386</a:t>
                      </a:r>
                    </a:p>
                  </a:txBody>
                  <a:tcPr marL="120000" marR="12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B2B2"/>
                    </a:solidFill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32</a:t>
                      </a: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位</a:t>
                      </a:r>
                    </a:p>
                  </a:txBody>
                  <a:tcPr marL="120000" marR="12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B2B2"/>
                    </a:solidFill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16MHz</a:t>
                      </a:r>
                    </a:p>
                  </a:txBody>
                  <a:tcPr marL="120000" marR="12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B2B2"/>
                    </a:solidFill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27.5</a:t>
                      </a: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万</a:t>
                      </a:r>
                    </a:p>
                  </a:txBody>
                  <a:tcPr marL="120000" marR="12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2003</a:t>
                      </a:r>
                    </a:p>
                  </a:txBody>
                  <a:tcPr marL="120000" marR="12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Pentium 4</a:t>
                      </a:r>
                    </a:p>
                  </a:txBody>
                  <a:tcPr marL="120000" marR="12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32</a:t>
                      </a: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位</a:t>
                      </a:r>
                    </a:p>
                  </a:txBody>
                  <a:tcPr marL="120000" marR="12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3.4GHz</a:t>
                      </a:r>
                    </a:p>
                  </a:txBody>
                  <a:tcPr marL="120000" marR="12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1.25</a:t>
                      </a: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亿</a:t>
                      </a:r>
                    </a:p>
                  </a:txBody>
                  <a:tcPr marL="120000" marR="12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600"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2007</a:t>
                      </a:r>
                    </a:p>
                  </a:txBody>
                  <a:tcPr marL="120000" marR="12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Core 2 Quad</a:t>
                      </a:r>
                    </a:p>
                  </a:txBody>
                  <a:tcPr marL="120000" marR="12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64</a:t>
                      </a: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位</a:t>
                      </a:r>
                    </a:p>
                  </a:txBody>
                  <a:tcPr marL="120000" marR="12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2.66GHz</a:t>
                      </a:r>
                    </a:p>
                  </a:txBody>
                  <a:tcPr marL="120000" marR="12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193C7D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5.82</a:t>
                      </a: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亿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0000" marR="12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2015</a:t>
                      </a:r>
                      <a:endParaRPr kumimoji="0" lang="zh-CN" alt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120000" marR="12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Core i7-6700K</a:t>
                      </a:r>
                      <a:endParaRPr kumimoji="0" lang="zh-CN" alt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120000" marR="12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64</a:t>
                      </a:r>
                      <a:r>
                        <a:rPr kumimoji="0" lang="zh-CN" altLang="en-US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位</a:t>
                      </a:r>
                      <a:endParaRPr kumimoji="0" lang="zh-CN" alt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120000" marR="12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4.0GHz</a:t>
                      </a:r>
                      <a:endParaRPr kumimoji="0" lang="zh-CN" alt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120000" marR="12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14</a:t>
                      </a:r>
                      <a:r>
                        <a:rPr kumimoji="0" lang="zh-CN" altLang="en-US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亿</a:t>
                      </a:r>
                      <a:endParaRPr kumimoji="0" lang="zh-CN" alt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120000" marR="12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 Box 54"/>
          <p:cNvSpPr txBox="1">
            <a:spLocks noChangeArrowheads="1"/>
          </p:cNvSpPr>
          <p:nvPr/>
        </p:nvSpPr>
        <p:spPr bwMode="gray">
          <a:xfrm>
            <a:off x="2423592" y="56818"/>
            <a:ext cx="7992888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000" b="1" kern="0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处理器基本性能指标实例</a:t>
            </a:r>
            <a:endParaRPr lang="zh-CN" altLang="en-US" sz="4000" b="1" kern="0" cap="all" dirty="0">
              <a:ln w="9000" cmpd="sng">
                <a:solidFill>
                  <a:srgbClr val="8064A2">
                    <a:shade val="50000"/>
                    <a:satMod val="120000"/>
                  </a:srgbClr>
                </a:solidFill>
                <a:prstDash val="solid"/>
              </a:ln>
              <a:solidFill>
                <a:prstClr val="black"/>
              </a:soli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advClick="0" advTm="86231">
    <p:comb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0" y="1143000"/>
            <a:ext cx="11074400" cy="5029200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单片机（微控制器，嵌入式控制器，</a:t>
            </a:r>
            <a:r>
              <a: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MCU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lvl="1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Intel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MCS-48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MCS-51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MCS-96/98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系列</a:t>
            </a:r>
          </a:p>
          <a:p>
            <a:pPr lvl="1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爱特梅尔（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Atml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）公司的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位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AVR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系列</a:t>
            </a:r>
          </a:p>
          <a:p>
            <a:pPr lvl="1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Microchip 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Technology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（美国微芯科技）公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司的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PIC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系列</a:t>
            </a:r>
          </a:p>
          <a:p>
            <a:pPr lvl="1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ARM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内核的微处理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器（精简指令集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RISC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结构）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数字信号处理器（</a:t>
            </a:r>
            <a:r>
              <a: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DSP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lvl="1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专注于数字信号的高速处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理，集成了高速乘法器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美国德州仪器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TI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公司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TMS320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各代产品</a:t>
            </a:r>
          </a:p>
          <a:p>
            <a:pPr lvl="1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主要应用于通信、消费类电子产品和计算机</a:t>
            </a:r>
          </a:p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主要应用形式：嵌入式系统</a:t>
            </a:r>
          </a:p>
        </p:txBody>
      </p:sp>
      <p:sp>
        <p:nvSpPr>
          <p:cNvPr id="4" name="对角圆角矩形 3"/>
          <p:cNvSpPr/>
          <p:nvPr/>
        </p:nvSpPr>
        <p:spPr>
          <a:xfrm>
            <a:off x="952464" y="71414"/>
            <a:ext cx="7215238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1.1.2 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专用微处理器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66564" y="1021535"/>
            <a:ext cx="2718068" cy="1752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49049" y="4941168"/>
            <a:ext cx="3835583" cy="14610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01000" y="2952750"/>
            <a:ext cx="28956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918"/>
    </mc:Choice>
    <mc:Fallback xmlns="">
      <p:transition spd="slow" advTm="167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0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0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0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0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66778" y="1500174"/>
            <a:ext cx="101262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本课程以</a:t>
            </a: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32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位处理器、</a:t>
            </a: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32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位汇编语言和</a:t>
            </a: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32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位个人微机系统为起点，从应用角度，采用循序渐进、深入浅出、突出实践的方法，展开论述了</a:t>
            </a: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IA-32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处理器的发展和微机组成、处理器编程结构、常用指令及其汇编程序语言设计、存储系统、微机总线、输入输出及其应用技术，还特别介绍了高速缓冲存储器、指令流水线、多媒体指令、超标量、动态执行、多核等先进技术。</a:t>
            </a:r>
            <a:endParaRPr lang="zh-CN" altLang="en-US" sz="24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对角圆角矩形 5"/>
          <p:cNvSpPr/>
          <p:nvPr/>
        </p:nvSpPr>
        <p:spPr>
          <a:xfrm>
            <a:off x="1095340" y="71414"/>
            <a:ext cx="4568612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课 程 简 介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527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781"/>
    </mc:Choice>
    <mc:Fallback xmlns="">
      <p:transition spd="slow" advTm="359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049561"/>
            <a:ext cx="10363200" cy="4611687"/>
          </a:xfrm>
        </p:spPr>
        <p:txBody>
          <a:bodyPr/>
          <a:lstStyle/>
          <a:p>
            <a:r>
              <a:rPr lang="zh-CN" altLang="en-US" sz="2800" dirty="0" smtClean="0"/>
              <a:t>大规模集</a:t>
            </a:r>
            <a:r>
              <a:rPr lang="zh-CN" altLang="en-US" sz="2800" dirty="0"/>
              <a:t>成电路生产技术推动了计算机的飞速发展</a:t>
            </a:r>
          </a:p>
          <a:p>
            <a:r>
              <a:rPr lang="zh-CN" altLang="en-US" sz="2800" b="1" dirty="0">
                <a:solidFill>
                  <a:srgbClr val="FF0000"/>
                </a:solidFill>
              </a:rPr>
              <a:t>摩尔定律（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Moore‘s </a:t>
            </a:r>
            <a:r>
              <a:rPr lang="en-US" altLang="zh-CN" sz="2800" b="1" dirty="0">
                <a:solidFill>
                  <a:srgbClr val="FF0000"/>
                </a:solidFill>
              </a:rPr>
              <a:t>Law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）（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1965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年）</a:t>
            </a:r>
            <a:endParaRPr lang="zh-CN" altLang="en-US" sz="28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/>
              <a:t>集成电路上晶体管密度每年将翻倍</a:t>
            </a:r>
          </a:p>
          <a:p>
            <a:pPr lvl="1"/>
            <a:r>
              <a:rPr lang="zh-CN" altLang="en-US" sz="2400" dirty="0"/>
              <a:t>每隔</a:t>
            </a:r>
            <a:r>
              <a:rPr lang="en-US" altLang="zh-CN" sz="2400" dirty="0"/>
              <a:t>18</a:t>
            </a:r>
            <a:r>
              <a:rPr lang="zh-CN" altLang="en-US" sz="2400" dirty="0"/>
              <a:t>个月硅片密度（晶体管容量）将翻倍</a:t>
            </a:r>
          </a:p>
          <a:p>
            <a:pPr lvl="1"/>
            <a:r>
              <a:rPr lang="zh-CN" altLang="en-US" sz="2400" dirty="0"/>
              <a:t>每</a:t>
            </a:r>
            <a:r>
              <a:rPr lang="en-US" altLang="zh-CN" sz="2400" dirty="0"/>
              <a:t>18</a:t>
            </a:r>
            <a:r>
              <a:rPr lang="zh-CN" altLang="en-US" sz="2400" dirty="0"/>
              <a:t>个月，集成电路的性能将提高一倍，而其价格将降低一半</a:t>
            </a:r>
          </a:p>
          <a:p>
            <a:r>
              <a:rPr lang="zh-CN" altLang="en-US" sz="2800" b="1" dirty="0">
                <a:solidFill>
                  <a:srgbClr val="FF0000"/>
                </a:solidFill>
              </a:rPr>
              <a:t>摩尔定律不会永远持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续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（电子器件物理极限）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/>
              <a:t>以</a:t>
            </a:r>
            <a:r>
              <a:rPr lang="zh-CN" altLang="en-US" sz="2400" dirty="0" smtClean="0"/>
              <a:t>前，微处理器的性能提高主要是工艺技术驱动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今</a:t>
            </a:r>
            <a:r>
              <a:rPr lang="zh-CN" altLang="en-US" sz="2400" dirty="0" smtClean="0"/>
              <a:t>后，</a:t>
            </a:r>
            <a:r>
              <a:rPr lang="zh-CN" altLang="en-US" sz="2400" dirty="0"/>
              <a:t>性能提高更多地得益于计算机系统结构的革新</a:t>
            </a:r>
          </a:p>
          <a:p>
            <a:pPr lvl="1"/>
            <a:r>
              <a:rPr lang="zh-CN" altLang="en-US" sz="2400" dirty="0"/>
              <a:t>现在，多核处理器使得摩尔定律延续</a:t>
            </a:r>
          </a:p>
        </p:txBody>
      </p:sp>
      <p:sp>
        <p:nvSpPr>
          <p:cNvPr id="471044" name="Freeform 4"/>
          <p:cNvSpPr>
            <a:spLocks/>
          </p:cNvSpPr>
          <p:nvPr/>
        </p:nvSpPr>
        <p:spPr bwMode="auto">
          <a:xfrm>
            <a:off x="6816080" y="3356992"/>
            <a:ext cx="4572000" cy="2057400"/>
          </a:xfrm>
          <a:custGeom>
            <a:avLst/>
            <a:gdLst>
              <a:gd name="T0" fmla="*/ 0 w 2204"/>
              <a:gd name="T1" fmla="*/ 2204 h 2204"/>
              <a:gd name="T2" fmla="*/ 1151 w 2204"/>
              <a:gd name="T3" fmla="*/ 1697 h 2204"/>
              <a:gd name="T4" fmla="*/ 1500 w 2204"/>
              <a:gd name="T5" fmla="*/ 302 h 2204"/>
              <a:gd name="T6" fmla="*/ 2204 w 2204"/>
              <a:gd name="T7" fmla="*/ 0 h 2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04" h="2204">
                <a:moveTo>
                  <a:pt x="0" y="2204"/>
                </a:moveTo>
                <a:cubicBezTo>
                  <a:pt x="190" y="2119"/>
                  <a:pt x="901" y="2014"/>
                  <a:pt x="1151" y="1697"/>
                </a:cubicBezTo>
                <a:cubicBezTo>
                  <a:pt x="1401" y="1380"/>
                  <a:pt x="1325" y="585"/>
                  <a:pt x="1500" y="302"/>
                </a:cubicBezTo>
                <a:cubicBezTo>
                  <a:pt x="1675" y="19"/>
                  <a:pt x="2057" y="63"/>
                  <a:pt x="2204" y="0"/>
                </a:cubicBezTo>
              </a:path>
            </a:pathLst>
          </a:custGeom>
          <a:noFill/>
          <a:ln w="76200" cmpd="sng">
            <a:solidFill>
              <a:srgbClr val="808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对角圆角矩形 4"/>
          <p:cNvSpPr/>
          <p:nvPr/>
        </p:nvSpPr>
        <p:spPr>
          <a:xfrm>
            <a:off x="952464" y="71414"/>
            <a:ext cx="7215238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1.1.3 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摩尔定律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662"/>
    </mc:Choice>
    <mc:Fallback xmlns="">
      <p:transition spd="slow" advTm="133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1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4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22"/>
          <p:cNvSpPr>
            <a:spLocks noChangeArrowheads="1"/>
          </p:cNvSpPr>
          <p:nvPr/>
        </p:nvSpPr>
        <p:spPr bwMode="auto">
          <a:xfrm>
            <a:off x="3645973" y="792288"/>
            <a:ext cx="459316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000" b="1" dirty="0" smtClean="0">
                <a:solidFill>
                  <a:srgbClr val="4A2914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主要内容</a:t>
            </a:r>
            <a:endParaRPr lang="zh-CN" altLang="en-US" dirty="0"/>
          </a:p>
        </p:txBody>
      </p:sp>
      <p:cxnSp>
        <p:nvCxnSpPr>
          <p:cNvPr id="47" name="直接连接符 46"/>
          <p:cNvCxnSpPr/>
          <p:nvPr/>
        </p:nvCxnSpPr>
        <p:spPr>
          <a:xfrm rot="5400000">
            <a:off x="738944" y="3356768"/>
            <a:ext cx="5143536" cy="1588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6"/>
          <p:cNvSpPr txBox="1"/>
          <p:nvPr/>
        </p:nvSpPr>
        <p:spPr>
          <a:xfrm>
            <a:off x="4225296" y="2291695"/>
            <a:ext cx="3834300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3600" b="1" dirty="0" smtClean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基金资助概况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TextBox 10"/>
          <p:cNvSpPr txBox="1"/>
          <p:nvPr/>
        </p:nvSpPr>
        <p:spPr>
          <a:xfrm>
            <a:off x="4215166" y="2297715"/>
            <a:ext cx="5265210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zh-CN" altLang="en-US" sz="3600" b="1" dirty="0" smtClean="0">
                <a:latin typeface="Impact" pitchFamily="34" charset="0"/>
                <a:ea typeface="微软雅黑" pitchFamily="34" charset="-122"/>
              </a:rPr>
              <a:t>一、微型计算机的发展</a:t>
            </a:r>
            <a:endParaRPr lang="zh-CN" altLang="en-US" sz="36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381356" y="1689436"/>
            <a:ext cx="6963116" cy="11372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0"/>
          <p:cNvSpPr txBox="1"/>
          <p:nvPr/>
        </p:nvSpPr>
        <p:spPr>
          <a:xfrm>
            <a:off x="4225296" y="3573016"/>
            <a:ext cx="5831144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zh-CN" altLang="en-US" sz="3600" b="1" dirty="0" smtClean="0">
                <a:latin typeface="Impact" pitchFamily="34" charset="0"/>
                <a:ea typeface="微软雅黑" pitchFamily="34" charset="-122"/>
              </a:rPr>
              <a:t>二、</a:t>
            </a:r>
            <a:r>
              <a:rPr lang="en-US" altLang="zh-CN" sz="3600" b="1" dirty="0" smtClean="0">
                <a:latin typeface="Impact" pitchFamily="34" charset="0"/>
                <a:ea typeface="微软雅黑" pitchFamily="34" charset="-122"/>
              </a:rPr>
              <a:t> Intel 80X86</a:t>
            </a:r>
            <a:r>
              <a:rPr lang="zh-CN" altLang="en-US" sz="3600" b="1" dirty="0" smtClean="0">
                <a:latin typeface="Impact" pitchFamily="34" charset="0"/>
                <a:ea typeface="微软雅黑" pitchFamily="34" charset="-122"/>
              </a:rPr>
              <a:t>系列处理器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4225296" y="4747210"/>
            <a:ext cx="5399096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zh-CN" altLang="en-US" sz="3600" b="1" dirty="0" smtClean="0">
                <a:latin typeface="Impact" pitchFamily="34" charset="0"/>
                <a:ea typeface="微软雅黑" pitchFamily="34" charset="-122"/>
              </a:rPr>
              <a:t>三、微型计算机系统组成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9522" y="1500174"/>
            <a:ext cx="2757488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9522" y="3786189"/>
            <a:ext cx="2725574" cy="1736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8846"/>
    </mc:Choice>
    <mc:Fallback xmlns="">
      <p:transition advClick="0" advTm="88846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22"/>
          <p:cNvSpPr>
            <a:spLocks noChangeArrowheads="1"/>
          </p:cNvSpPr>
          <p:nvPr/>
        </p:nvSpPr>
        <p:spPr bwMode="auto">
          <a:xfrm>
            <a:off x="3645973" y="792288"/>
            <a:ext cx="459316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000" b="1" dirty="0" smtClean="0">
                <a:solidFill>
                  <a:srgbClr val="4A2914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主要内容</a:t>
            </a:r>
            <a:endParaRPr lang="zh-CN" altLang="en-US" dirty="0"/>
          </a:p>
        </p:txBody>
      </p:sp>
      <p:cxnSp>
        <p:nvCxnSpPr>
          <p:cNvPr id="47" name="直接连接符 46"/>
          <p:cNvCxnSpPr/>
          <p:nvPr/>
        </p:nvCxnSpPr>
        <p:spPr>
          <a:xfrm rot="5400000">
            <a:off x="738944" y="3356768"/>
            <a:ext cx="5143536" cy="1588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对角圆角矩形 72"/>
          <p:cNvSpPr/>
          <p:nvPr/>
        </p:nvSpPr>
        <p:spPr>
          <a:xfrm>
            <a:off x="3667108" y="3422160"/>
            <a:ext cx="6533348" cy="87093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381356" y="1689436"/>
            <a:ext cx="6963116" cy="11372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0"/>
          <p:cNvSpPr txBox="1"/>
          <p:nvPr/>
        </p:nvSpPr>
        <p:spPr>
          <a:xfrm>
            <a:off x="4225296" y="3573016"/>
            <a:ext cx="6119176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二、</a:t>
            </a:r>
            <a:r>
              <a:rPr lang="en-US" altLang="zh-CN" sz="3600" b="1" dirty="0" smtClean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 Intel 80X86</a:t>
            </a:r>
            <a:r>
              <a:rPr lang="zh-CN" altLang="en-US" sz="3600" b="1" dirty="0" smtClean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系列处理器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4225296" y="4747210"/>
            <a:ext cx="5615120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zh-CN" altLang="en-US" sz="3600" b="1" dirty="0" smtClean="0">
                <a:latin typeface="Impact" pitchFamily="34" charset="0"/>
                <a:ea typeface="微软雅黑" pitchFamily="34" charset="-122"/>
              </a:rPr>
              <a:t>三、微型计算机系统组成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0"/>
          <p:cNvSpPr txBox="1"/>
          <p:nvPr/>
        </p:nvSpPr>
        <p:spPr>
          <a:xfrm>
            <a:off x="4215166" y="2297715"/>
            <a:ext cx="5193202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zh-CN" altLang="en-US" sz="3600" b="1" dirty="0" smtClean="0">
                <a:latin typeface="Impact" pitchFamily="34" charset="0"/>
                <a:ea typeface="微软雅黑" pitchFamily="34" charset="-122"/>
              </a:rPr>
              <a:t>一、微型计算机的发展</a:t>
            </a:r>
            <a:endParaRPr lang="zh-CN" altLang="en-US" sz="36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522" y="1500174"/>
            <a:ext cx="2757488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9522" y="3786189"/>
            <a:ext cx="2725574" cy="1736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</p:cSld>
  <p:clrMapOvr>
    <a:masterClrMapping/>
  </p:clrMapOvr>
  <p:transition spd="slow" advTm="259">
    <p:split orient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对角圆角矩形 21"/>
          <p:cNvSpPr/>
          <p:nvPr/>
        </p:nvSpPr>
        <p:spPr>
          <a:xfrm>
            <a:off x="952464" y="71414"/>
            <a:ext cx="4063416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Intel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芯片发展史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5760" y="2636912"/>
            <a:ext cx="6048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Intel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芯片发展史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0582096"/>
      </p:ext>
    </p:extLst>
  </p:cSld>
  <p:clrMapOvr>
    <a:masterClrMapping/>
  </p:clrMapOvr>
  <p:transition advTm="17344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2" name="Text Box 4"/>
          <p:cNvSpPr txBox="1">
            <a:spLocks noChangeArrowheads="1"/>
          </p:cNvSpPr>
          <p:nvPr/>
        </p:nvSpPr>
        <p:spPr bwMode="auto">
          <a:xfrm>
            <a:off x="2348632" y="4278040"/>
            <a:ext cx="2235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rgbClr val="C0C0C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80386</a:t>
            </a:r>
            <a:endParaRPr kumimoji="1" lang="en-US" altLang="zh-CN" sz="28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7733" name="Text Box 5"/>
          <p:cNvSpPr txBox="1">
            <a:spLocks noChangeArrowheads="1"/>
          </p:cNvSpPr>
          <p:nvPr/>
        </p:nvSpPr>
        <p:spPr bwMode="auto">
          <a:xfrm>
            <a:off x="3500760" y="3824288"/>
            <a:ext cx="2235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rgbClr val="C0C0C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80486</a:t>
            </a:r>
            <a:endParaRPr kumimoji="1" lang="en-US" altLang="zh-CN" sz="28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7734" name="Text Box 6"/>
          <p:cNvSpPr txBox="1">
            <a:spLocks noChangeArrowheads="1"/>
          </p:cNvSpPr>
          <p:nvPr/>
        </p:nvSpPr>
        <p:spPr bwMode="auto">
          <a:xfrm>
            <a:off x="4724896" y="3413944"/>
            <a:ext cx="2235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rgbClr val="C0C0C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奔腾</a:t>
            </a:r>
          </a:p>
        </p:txBody>
      </p:sp>
      <p:sp>
        <p:nvSpPr>
          <p:cNvPr id="457735" name="Text Box 7"/>
          <p:cNvSpPr txBox="1">
            <a:spLocks noChangeArrowheads="1"/>
          </p:cNvSpPr>
          <p:nvPr/>
        </p:nvSpPr>
        <p:spPr bwMode="auto">
          <a:xfrm>
            <a:off x="5733008" y="2909888"/>
            <a:ext cx="2235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rgbClr val="C0C0C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奔腾</a:t>
            </a:r>
            <a: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II</a:t>
            </a:r>
          </a:p>
        </p:txBody>
      </p:sp>
      <p:sp>
        <p:nvSpPr>
          <p:cNvPr id="457736" name="Text Box 8"/>
          <p:cNvSpPr txBox="1">
            <a:spLocks noChangeArrowheads="1"/>
          </p:cNvSpPr>
          <p:nvPr/>
        </p:nvSpPr>
        <p:spPr bwMode="auto">
          <a:xfrm>
            <a:off x="8109272" y="1829767"/>
            <a:ext cx="223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rgbClr val="C0C0C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奔腾</a:t>
            </a:r>
            <a: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57737" name="Text Box 9"/>
          <p:cNvSpPr txBox="1">
            <a:spLocks noChangeArrowheads="1"/>
          </p:cNvSpPr>
          <p:nvPr/>
        </p:nvSpPr>
        <p:spPr bwMode="auto">
          <a:xfrm>
            <a:off x="914400" y="4648201"/>
            <a:ext cx="223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rgbClr val="C0C0C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80286</a:t>
            </a:r>
            <a:endParaRPr kumimoji="1" lang="en-US" altLang="zh-CN" sz="28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7738" name="Text Box 10"/>
          <p:cNvSpPr txBox="1">
            <a:spLocks noChangeArrowheads="1"/>
          </p:cNvSpPr>
          <p:nvPr/>
        </p:nvSpPr>
        <p:spPr bwMode="auto">
          <a:xfrm>
            <a:off x="143933" y="5214938"/>
            <a:ext cx="1727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rgbClr val="C0C0C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8086</a:t>
            </a:r>
            <a:endParaRPr kumimoji="1" lang="en-US" altLang="zh-CN" sz="28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7739" name="Text Box 11"/>
          <p:cNvSpPr txBox="1">
            <a:spLocks noChangeArrowheads="1"/>
          </p:cNvSpPr>
          <p:nvPr/>
        </p:nvSpPr>
        <p:spPr bwMode="auto">
          <a:xfrm>
            <a:off x="6741120" y="2405832"/>
            <a:ext cx="2235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rgbClr val="C0C0C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奔腾</a:t>
            </a:r>
            <a: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III</a:t>
            </a:r>
          </a:p>
        </p:txBody>
      </p:sp>
      <p:sp>
        <p:nvSpPr>
          <p:cNvPr id="457740" name="Line 12"/>
          <p:cNvSpPr>
            <a:spLocks noChangeShapeType="1"/>
          </p:cNvSpPr>
          <p:nvPr/>
        </p:nvSpPr>
        <p:spPr bwMode="auto">
          <a:xfrm flipV="1">
            <a:off x="914400" y="1600200"/>
            <a:ext cx="9753600" cy="4419600"/>
          </a:xfrm>
          <a:prstGeom prst="line">
            <a:avLst/>
          </a:prstGeom>
          <a:noFill/>
          <a:ln w="76200">
            <a:pattFill prst="pct50">
              <a:fgClr>
                <a:srgbClr val="0000FF"/>
              </a:fgClr>
              <a:bgClr>
                <a:srgbClr val="FFFFFF"/>
              </a:bgClr>
            </a:pattFill>
            <a:round/>
            <a:headEnd/>
            <a:tailEnd type="triangle" w="med" len="med"/>
          </a:ln>
          <a:effectLst>
            <a:outerShdw dist="107763" dir="2700000" algn="ctr" rotWithShape="0">
              <a:srgbClr val="C0C0C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7741" name="Text Box 13"/>
          <p:cNvSpPr txBox="1">
            <a:spLocks noChangeArrowheads="1"/>
          </p:cNvSpPr>
          <p:nvPr/>
        </p:nvSpPr>
        <p:spPr bwMode="auto">
          <a:xfrm>
            <a:off x="9163744" y="1325712"/>
            <a:ext cx="1828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rgbClr val="C0C0C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酷睿</a:t>
            </a:r>
            <a: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57743" name="Text Box 15"/>
          <p:cNvSpPr txBox="1">
            <a:spLocks noChangeArrowheads="1"/>
          </p:cNvSpPr>
          <p:nvPr/>
        </p:nvSpPr>
        <p:spPr bwMode="auto">
          <a:xfrm>
            <a:off x="124884" y="6089651"/>
            <a:ext cx="1320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rgbClr val="C0C0C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4004</a:t>
            </a:r>
            <a:endParaRPr kumimoji="1" lang="en-US" altLang="zh-CN" sz="280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7745" name="AutoShape 17"/>
          <p:cNvSpPr>
            <a:spLocks/>
          </p:cNvSpPr>
          <p:nvPr/>
        </p:nvSpPr>
        <p:spPr bwMode="auto">
          <a:xfrm rot="14838734">
            <a:off x="5596317" y="-1753001"/>
            <a:ext cx="999366" cy="8173266"/>
          </a:xfrm>
          <a:prstGeom prst="rightBrace">
            <a:avLst>
              <a:gd name="adj1" fmla="val 90968"/>
              <a:gd name="adj2" fmla="val 48565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7746" name="Text Box 18"/>
          <p:cNvSpPr txBox="1">
            <a:spLocks noChangeArrowheads="1"/>
          </p:cNvSpPr>
          <p:nvPr/>
        </p:nvSpPr>
        <p:spPr bwMode="auto">
          <a:xfrm>
            <a:off x="4223576" y="1340768"/>
            <a:ext cx="3312584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rgbClr val="C0C0C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IA-32</a:t>
            </a:r>
            <a:r>
              <a:rPr kumimoji="1"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处理器</a:t>
            </a:r>
          </a:p>
        </p:txBody>
      </p:sp>
      <p:sp>
        <p:nvSpPr>
          <p:cNvPr id="457747" name="Text Box 19"/>
          <p:cNvSpPr txBox="1">
            <a:spLocks noChangeArrowheads="1"/>
          </p:cNvSpPr>
          <p:nvPr/>
        </p:nvSpPr>
        <p:spPr bwMode="auto">
          <a:xfrm>
            <a:off x="10128448" y="1916832"/>
            <a:ext cx="1727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rgbClr val="C0C0C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安腾</a:t>
            </a:r>
          </a:p>
        </p:txBody>
      </p:sp>
      <p:pic>
        <p:nvPicPr>
          <p:cNvPr id="457749" name="Picture 21" descr="core2quad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97" b="2000"/>
          <a:stretch>
            <a:fillRect/>
          </a:stretch>
        </p:blipFill>
        <p:spPr>
          <a:xfrm>
            <a:off x="6225236" y="3933055"/>
            <a:ext cx="2314883" cy="153939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57751" name="Text Box 23"/>
          <p:cNvSpPr txBox="1">
            <a:spLocks noChangeArrowheads="1"/>
          </p:cNvSpPr>
          <p:nvPr/>
        </p:nvSpPr>
        <p:spPr bwMode="auto">
          <a:xfrm>
            <a:off x="10488488" y="965671"/>
            <a:ext cx="1828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rgbClr val="C0C0C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酷睿</a:t>
            </a:r>
            <a:r>
              <a:rPr kumimoji="1" lang="en-US" altLang="zh-CN" sz="280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sz="28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0" name="Picture 5" descr="slide0004_image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95601" y="5427195"/>
            <a:ext cx="2304256" cy="1269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pic>
        <p:nvPicPr>
          <p:cNvPr id="21" name="Picture 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700" y="2560581"/>
            <a:ext cx="1831900" cy="151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对角圆角矩形 21"/>
          <p:cNvSpPr/>
          <p:nvPr/>
        </p:nvSpPr>
        <p:spPr>
          <a:xfrm>
            <a:off x="952464" y="71414"/>
            <a:ext cx="7215238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1.2 Intel 80x86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系列处理器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advTm="519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7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7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74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9416" y="990600"/>
            <a:ext cx="10742984" cy="403860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8086/8088</a:t>
            </a:r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16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位结构的处理器：数据总线为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16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位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主存容量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1MB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：地址总线为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位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时钟频率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5MHz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IBM PC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4.77MHz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准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16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位微处理器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8088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：外部数据总线为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位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IBM PC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PC/XT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机使用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Intel 8088 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CPU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72069" name="Picture 5" descr="8088CP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2680848"/>
            <a:ext cx="30480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2070" name="Text Box 6"/>
          <p:cNvSpPr txBox="1">
            <a:spLocks noChangeArrowheads="1"/>
          </p:cNvSpPr>
          <p:nvPr/>
        </p:nvSpPr>
        <p:spPr bwMode="auto">
          <a:xfrm>
            <a:off x="8976320" y="4440048"/>
            <a:ext cx="1669666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l"/>
            <a:r>
              <a:rPr kumimoji="1" lang="en-US" altLang="zh-CN" sz="2800" b="1" dirty="0">
                <a:solidFill>
                  <a:schemeClr val="tx2"/>
                </a:solidFill>
                <a:ea typeface="宋体" panose="02010600030101010101" pitchFamily="2" charset="-122"/>
              </a:rPr>
              <a:t>Intel 8086</a:t>
            </a:r>
            <a:endParaRPr kumimoji="1" lang="zh-CN" altLang="en-US" sz="2800" b="1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6" name="对角圆角矩形 5"/>
          <p:cNvSpPr/>
          <p:nvPr/>
        </p:nvSpPr>
        <p:spPr>
          <a:xfrm>
            <a:off x="952464" y="71414"/>
            <a:ext cx="7215238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1.2.1 16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位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80x86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处理器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391"/>
    </mc:Choice>
    <mc:Fallback xmlns="">
      <p:transition spd="slow" advTm="97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2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2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2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2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2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2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07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124744"/>
            <a:ext cx="10363200" cy="4611687"/>
          </a:xfrm>
        </p:spPr>
        <p:txBody>
          <a:bodyPr/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数据总线（</a:t>
            </a: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DB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Data Bus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lvl="1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处理器与存储器或外设交换信息的通道</a:t>
            </a:r>
          </a:p>
          <a:p>
            <a:pPr lvl="1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个数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条数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是一次能够传送数据的二进制位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数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=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处理器字长 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地址总线（</a:t>
            </a: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AB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Address Bus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lvl="1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指定存储器或外设的具体单元</a:t>
            </a:r>
          </a:p>
          <a:p>
            <a:pPr lvl="1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个数反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映处理器能够访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问的主存储器容量或外设范围</a:t>
            </a:r>
          </a:p>
          <a:p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控制总线（</a:t>
            </a: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CB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Control Bus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lvl="1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控制处理器数据传送等操作</a:t>
            </a:r>
          </a:p>
          <a:p>
            <a:pPr lvl="1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例如</a:t>
            </a:r>
          </a:p>
          <a:p>
            <a:pPr lvl="2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存储器读信号（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MEMR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）、存储器写（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MEMW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lvl="2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外设读（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IOR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）、外设写（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IOW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pic>
        <p:nvPicPr>
          <p:cNvPr id="475140" name="Picture 4" descr="Bus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4293096"/>
            <a:ext cx="2893594" cy="184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54"/>
          <p:cNvSpPr txBox="1">
            <a:spLocks noChangeArrowheads="1"/>
          </p:cNvSpPr>
          <p:nvPr/>
        </p:nvSpPr>
        <p:spPr bwMode="gray">
          <a:xfrm>
            <a:off x="983432" y="56818"/>
            <a:ext cx="7992888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b="1" kern="0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(1) </a:t>
            </a:r>
            <a:r>
              <a:rPr lang="zh-CN" altLang="en-US" sz="4000" b="1" kern="0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处理器总线</a:t>
            </a:r>
            <a:endParaRPr lang="zh-CN" altLang="en-US" sz="4000" b="1" kern="0" cap="all" dirty="0">
              <a:ln w="9000" cmpd="sng">
                <a:solidFill>
                  <a:srgbClr val="8064A2">
                    <a:shade val="50000"/>
                    <a:satMod val="120000"/>
                  </a:srgbClr>
                </a:solidFill>
                <a:prstDash val="solid"/>
              </a:ln>
              <a:solidFill>
                <a:prstClr val="black"/>
              </a:soli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597"/>
    </mc:Choice>
    <mc:Fallback xmlns="">
      <p:transition spd="slow" advTm="162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5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5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5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5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5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5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5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5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5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5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5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2400" y="1066800"/>
            <a:ext cx="9956800" cy="32004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tabLst>
                <a:tab pos="3589338" algn="ctr"/>
                <a:tab pos="5554663" algn="ctr"/>
              </a:tabLst>
            </a:pPr>
            <a:r>
              <a:rPr lang="en-US" altLang="zh-CN" b="1" dirty="0"/>
              <a:t>Intel80x86	</a:t>
            </a:r>
            <a:r>
              <a:rPr lang="zh-CN" altLang="en-US" b="1" dirty="0"/>
              <a:t>地址条数	</a:t>
            </a:r>
            <a:r>
              <a:rPr lang="zh-CN" altLang="en-US" b="1" dirty="0" smtClean="0"/>
              <a:t>   </a:t>
            </a:r>
            <a:r>
              <a:rPr lang="en-US" altLang="zh-CN" b="1" dirty="0" smtClean="0"/>
              <a:t>   </a:t>
            </a:r>
            <a:r>
              <a:rPr lang="zh-CN" altLang="en-US" b="1" dirty="0" smtClean="0"/>
              <a:t>主存储容量</a:t>
            </a:r>
            <a:endParaRPr lang="zh-CN" altLang="en-US" b="1" dirty="0"/>
          </a:p>
          <a:p>
            <a:pPr marL="0" indent="0">
              <a:buFont typeface="Wingdings" panose="05000000000000000000" pitchFamily="2" charset="2"/>
              <a:buNone/>
              <a:tabLst>
                <a:tab pos="3589338" algn="ctr"/>
                <a:tab pos="5554663" algn="ctr"/>
              </a:tabLst>
            </a:pPr>
            <a:r>
              <a:rPr lang="en-US" altLang="zh-CN" b="1" dirty="0">
                <a:solidFill>
                  <a:schemeClr val="hlink"/>
                </a:solidFill>
              </a:rPr>
              <a:t>8086	20	</a:t>
            </a:r>
            <a:r>
              <a:rPr lang="en-US" altLang="zh-CN" b="1" dirty="0" smtClean="0">
                <a:solidFill>
                  <a:schemeClr val="hlink"/>
                </a:solidFill>
              </a:rPr>
              <a:t>       1 MB</a:t>
            </a:r>
            <a:endParaRPr lang="en-US" altLang="zh-CN" b="1" dirty="0">
              <a:solidFill>
                <a:schemeClr val="hlink"/>
              </a:solidFill>
            </a:endParaRPr>
          </a:p>
          <a:p>
            <a:pPr marL="0" indent="0">
              <a:buFont typeface="Wingdings" panose="05000000000000000000" pitchFamily="2" charset="2"/>
              <a:buNone/>
              <a:tabLst>
                <a:tab pos="3589338" algn="ctr"/>
                <a:tab pos="5554663" algn="ctr"/>
              </a:tabLst>
            </a:pPr>
            <a:r>
              <a:rPr lang="en-US" altLang="zh-CN" b="1" dirty="0">
                <a:solidFill>
                  <a:schemeClr val="tx2"/>
                </a:solidFill>
              </a:rPr>
              <a:t>8088	20	</a:t>
            </a:r>
            <a:r>
              <a:rPr lang="en-US" altLang="zh-CN" b="1" dirty="0" smtClean="0">
                <a:solidFill>
                  <a:schemeClr val="tx2"/>
                </a:solidFill>
              </a:rPr>
              <a:t>       1 MB</a:t>
            </a:r>
            <a:endParaRPr lang="en-US" altLang="zh-CN" b="1" dirty="0">
              <a:solidFill>
                <a:schemeClr val="tx2"/>
              </a:solidFill>
            </a:endParaRPr>
          </a:p>
          <a:p>
            <a:pPr marL="0" indent="0">
              <a:buFont typeface="Wingdings" panose="05000000000000000000" pitchFamily="2" charset="2"/>
              <a:buNone/>
              <a:tabLst>
                <a:tab pos="3589338" algn="ctr"/>
                <a:tab pos="5554663" algn="ctr"/>
              </a:tabLst>
            </a:pPr>
            <a:r>
              <a:rPr lang="en-US" altLang="zh-CN" b="1" dirty="0">
                <a:solidFill>
                  <a:schemeClr val="hlink"/>
                </a:solidFill>
              </a:rPr>
              <a:t>80286	24	</a:t>
            </a:r>
            <a:r>
              <a:rPr lang="en-US" altLang="zh-CN" b="1" dirty="0" smtClean="0">
                <a:solidFill>
                  <a:schemeClr val="hlink"/>
                </a:solidFill>
              </a:rPr>
              <a:t>     16 MB</a:t>
            </a:r>
            <a:endParaRPr lang="en-US" altLang="zh-CN" b="1" dirty="0">
              <a:solidFill>
                <a:schemeClr val="hlink"/>
              </a:solidFill>
            </a:endParaRPr>
          </a:p>
          <a:p>
            <a:pPr marL="0" indent="0">
              <a:buFont typeface="Wingdings" panose="05000000000000000000" pitchFamily="2" charset="2"/>
              <a:buNone/>
              <a:tabLst>
                <a:tab pos="3589338" algn="ctr"/>
                <a:tab pos="5554663" algn="ctr"/>
              </a:tabLst>
            </a:pPr>
            <a:r>
              <a:rPr lang="en-US" altLang="zh-CN" b="1" dirty="0">
                <a:solidFill>
                  <a:schemeClr val="tx2"/>
                </a:solidFill>
              </a:rPr>
              <a:t>IA-32	32	</a:t>
            </a:r>
            <a:r>
              <a:rPr lang="en-US" altLang="zh-CN" b="1" dirty="0" smtClean="0">
                <a:solidFill>
                  <a:schemeClr val="tx2"/>
                </a:solidFill>
              </a:rPr>
              <a:t>      4 GB</a:t>
            </a:r>
            <a:endParaRPr lang="en-US" altLang="zh-CN" b="1" dirty="0">
              <a:solidFill>
                <a:schemeClr val="tx2"/>
              </a:solidFill>
            </a:endParaRPr>
          </a:p>
        </p:txBody>
      </p:sp>
      <p:sp>
        <p:nvSpPr>
          <p:cNvPr id="476164" name="AutoShape 4"/>
          <p:cNvSpPr>
            <a:spLocks noChangeArrowheads="1"/>
          </p:cNvSpPr>
          <p:nvPr/>
        </p:nvSpPr>
        <p:spPr bwMode="auto">
          <a:xfrm>
            <a:off x="7176120" y="4344888"/>
            <a:ext cx="4775200" cy="167640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just"/>
            <a:r>
              <a:rPr lang="zh-CN" altLang="en-US" sz="2800" dirty="0">
                <a:ea typeface="宋体" panose="02010600030101010101" pitchFamily="2" charset="-122"/>
              </a:rPr>
              <a:t>一个信号对应</a:t>
            </a:r>
          </a:p>
          <a:p>
            <a:pPr algn="just"/>
            <a:r>
              <a:rPr lang="zh-CN" altLang="en-US" sz="2800" dirty="0">
                <a:ea typeface="宋体" panose="02010600030101010101" pitchFamily="2" charset="-122"/>
              </a:rPr>
              <a:t>两种状态：高或低</a:t>
            </a:r>
          </a:p>
          <a:p>
            <a:pPr algn="just"/>
            <a:r>
              <a:rPr lang="zh-CN" altLang="en-US" sz="2800" dirty="0">
                <a:ea typeface="宋体" panose="02010600030101010101" pitchFamily="2" charset="-122"/>
              </a:rPr>
              <a:t>两种编码：</a:t>
            </a:r>
            <a:r>
              <a:rPr lang="en-US" altLang="zh-CN" sz="2800" dirty="0">
                <a:ea typeface="宋体" panose="02010600030101010101" pitchFamily="2" charset="-122"/>
              </a:rPr>
              <a:t>1</a:t>
            </a:r>
            <a:r>
              <a:rPr lang="zh-CN" altLang="en-US" sz="2800" dirty="0">
                <a:ea typeface="宋体" panose="02010600030101010101" pitchFamily="2" charset="-122"/>
              </a:rPr>
              <a:t>或</a:t>
            </a:r>
            <a:r>
              <a:rPr lang="en-US" altLang="zh-CN" sz="2800" dirty="0">
                <a:ea typeface="宋体" panose="02010600030101010101" pitchFamily="2" charset="-122"/>
              </a:rPr>
              <a:t>0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  <p:sp>
        <p:nvSpPr>
          <p:cNvPr id="476165" name="AutoShape 5"/>
          <p:cNvSpPr>
            <a:spLocks noChangeArrowheads="1"/>
          </p:cNvSpPr>
          <p:nvPr/>
        </p:nvSpPr>
        <p:spPr bwMode="auto">
          <a:xfrm>
            <a:off x="8832304" y="2636912"/>
            <a:ext cx="2785533" cy="864741"/>
          </a:xfrm>
          <a:prstGeom prst="cloudCallout">
            <a:avLst>
              <a:gd name="adj1" fmla="val -49240"/>
              <a:gd name="adj2" fmla="val 123568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r>
              <a:rPr lang="en-US" altLang="zh-CN" sz="2800">
                <a:solidFill>
                  <a:srgbClr val="0000CC"/>
                </a:solidFill>
                <a:ea typeface="宋体" panose="02010600030101010101" pitchFamily="2" charset="-122"/>
              </a:rPr>
              <a:t>N</a:t>
            </a:r>
            <a:r>
              <a:rPr lang="zh-CN" altLang="en-US" sz="2800">
                <a:solidFill>
                  <a:srgbClr val="0000CC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2800">
                <a:solidFill>
                  <a:srgbClr val="0000CC"/>
                </a:solidFill>
                <a:ea typeface="宋体" panose="02010600030101010101" pitchFamily="2" charset="-122"/>
              </a:rPr>
              <a:t>2</a:t>
            </a:r>
            <a:r>
              <a:rPr lang="en-US" altLang="zh-CN" sz="2800" baseline="30000">
                <a:solidFill>
                  <a:srgbClr val="0000CC"/>
                </a:solidFill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476166" name="AutoShape 6"/>
          <p:cNvSpPr>
            <a:spLocks noChangeArrowheads="1"/>
          </p:cNvSpPr>
          <p:nvPr/>
        </p:nvSpPr>
        <p:spPr bwMode="auto">
          <a:xfrm>
            <a:off x="1271464" y="4365104"/>
            <a:ext cx="5664200" cy="1655763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just"/>
            <a:r>
              <a:rPr lang="en-US" altLang="zh-CN" sz="2800">
                <a:ea typeface="宋体" panose="02010600030101010101" pitchFamily="2" charset="-122"/>
              </a:rPr>
              <a:t>1KB</a:t>
            </a:r>
            <a:r>
              <a:rPr lang="zh-CN" altLang="en-US" sz="2800">
                <a:ea typeface="宋体" panose="02010600030101010101" pitchFamily="2" charset="-122"/>
              </a:rPr>
              <a:t>＝</a:t>
            </a:r>
            <a:r>
              <a:rPr lang="en-US" altLang="zh-CN" sz="2800">
                <a:ea typeface="宋体" panose="02010600030101010101" pitchFamily="2" charset="-122"/>
              </a:rPr>
              <a:t>2</a:t>
            </a:r>
            <a:r>
              <a:rPr lang="en-US" altLang="zh-CN" sz="2800" baseline="30000">
                <a:ea typeface="宋体" panose="02010600030101010101" pitchFamily="2" charset="-122"/>
              </a:rPr>
              <a:t>10</a:t>
            </a:r>
            <a:r>
              <a:rPr lang="en-US" altLang="zh-CN" sz="2800">
                <a:ea typeface="宋体" panose="02010600030101010101" pitchFamily="2" charset="-122"/>
              </a:rPr>
              <a:t> B</a:t>
            </a:r>
            <a:r>
              <a:rPr lang="zh-CN" altLang="en-US" sz="2800">
                <a:ea typeface="宋体" panose="02010600030101010101" pitchFamily="2" charset="-122"/>
              </a:rPr>
              <a:t>＝</a:t>
            </a:r>
            <a:r>
              <a:rPr lang="en-US" altLang="zh-CN" sz="2800">
                <a:ea typeface="宋体" panose="02010600030101010101" pitchFamily="2" charset="-122"/>
              </a:rPr>
              <a:t>1024 B</a:t>
            </a:r>
          </a:p>
          <a:p>
            <a:pPr algn="just"/>
            <a:r>
              <a:rPr lang="en-US" altLang="zh-CN" sz="2800">
                <a:ea typeface="宋体" panose="02010600030101010101" pitchFamily="2" charset="-122"/>
              </a:rPr>
              <a:t>1MB</a:t>
            </a:r>
            <a:r>
              <a:rPr lang="zh-CN" altLang="en-US" sz="2800">
                <a:ea typeface="宋体" panose="02010600030101010101" pitchFamily="2" charset="-122"/>
              </a:rPr>
              <a:t>＝</a:t>
            </a:r>
            <a:r>
              <a:rPr lang="en-US" altLang="zh-CN" sz="2800">
                <a:ea typeface="宋体" panose="02010600030101010101" pitchFamily="2" charset="-122"/>
              </a:rPr>
              <a:t>2</a:t>
            </a:r>
            <a:r>
              <a:rPr lang="en-US" altLang="zh-CN" sz="2800" baseline="30000">
                <a:ea typeface="宋体" panose="02010600030101010101" pitchFamily="2" charset="-122"/>
              </a:rPr>
              <a:t>20</a:t>
            </a:r>
            <a:r>
              <a:rPr lang="en-US" altLang="zh-CN" sz="2800">
                <a:ea typeface="宋体" panose="02010600030101010101" pitchFamily="2" charset="-122"/>
              </a:rPr>
              <a:t> B</a:t>
            </a:r>
            <a:r>
              <a:rPr lang="zh-CN" altLang="en-US" sz="2800">
                <a:ea typeface="宋体" panose="02010600030101010101" pitchFamily="2" charset="-122"/>
              </a:rPr>
              <a:t>＝</a:t>
            </a:r>
            <a:r>
              <a:rPr lang="en-US" altLang="zh-CN" sz="2800">
                <a:ea typeface="宋体" panose="02010600030101010101" pitchFamily="2" charset="-122"/>
              </a:rPr>
              <a:t>1024 KB</a:t>
            </a:r>
            <a:endParaRPr lang="zh-CN" altLang="en-US" sz="2800">
              <a:ea typeface="宋体" panose="02010600030101010101" pitchFamily="2" charset="-122"/>
            </a:endParaRPr>
          </a:p>
          <a:p>
            <a:pPr algn="just"/>
            <a:r>
              <a:rPr lang="en-US" altLang="zh-CN" sz="2800">
                <a:ea typeface="宋体" panose="02010600030101010101" pitchFamily="2" charset="-122"/>
              </a:rPr>
              <a:t>1GB</a:t>
            </a:r>
            <a:r>
              <a:rPr lang="zh-CN" altLang="en-US" sz="2800">
                <a:ea typeface="宋体" panose="02010600030101010101" pitchFamily="2" charset="-122"/>
              </a:rPr>
              <a:t>＝</a:t>
            </a:r>
            <a:r>
              <a:rPr lang="en-US" altLang="zh-CN" sz="2800">
                <a:ea typeface="宋体" panose="02010600030101010101" pitchFamily="2" charset="-122"/>
              </a:rPr>
              <a:t>2</a:t>
            </a:r>
            <a:r>
              <a:rPr lang="en-US" altLang="zh-CN" sz="2800" baseline="30000">
                <a:ea typeface="宋体" panose="02010600030101010101" pitchFamily="2" charset="-122"/>
              </a:rPr>
              <a:t>30</a:t>
            </a:r>
            <a:r>
              <a:rPr lang="en-US" altLang="zh-CN" sz="2800">
                <a:ea typeface="宋体" panose="02010600030101010101" pitchFamily="2" charset="-122"/>
              </a:rPr>
              <a:t> B</a:t>
            </a:r>
            <a:r>
              <a:rPr lang="zh-CN" altLang="en-US" sz="2800">
                <a:ea typeface="宋体" panose="02010600030101010101" pitchFamily="2" charset="-122"/>
              </a:rPr>
              <a:t>＝</a:t>
            </a:r>
            <a:r>
              <a:rPr lang="en-US" altLang="zh-CN" sz="2800">
                <a:ea typeface="宋体" panose="02010600030101010101" pitchFamily="2" charset="-122"/>
              </a:rPr>
              <a:t>1024 MB</a:t>
            </a:r>
            <a:endParaRPr lang="zh-CN" altLang="en-US" sz="2800">
              <a:ea typeface="宋体" panose="02010600030101010101" pitchFamily="2" charset="-122"/>
            </a:endParaRPr>
          </a:p>
        </p:txBody>
      </p:sp>
      <p:sp>
        <p:nvSpPr>
          <p:cNvPr id="7" name="Text Box 54"/>
          <p:cNvSpPr txBox="1">
            <a:spLocks noChangeArrowheads="1"/>
          </p:cNvSpPr>
          <p:nvPr/>
        </p:nvSpPr>
        <p:spPr bwMode="gray">
          <a:xfrm>
            <a:off x="983432" y="56818"/>
            <a:ext cx="7992888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b="1" kern="0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(2) </a:t>
            </a:r>
            <a:r>
              <a:rPr lang="zh-CN" altLang="en-US" sz="4000" b="1" kern="0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地址条数与主存容量</a:t>
            </a:r>
            <a:endParaRPr lang="zh-CN" altLang="en-US" sz="4000" b="1" kern="0" cap="all" dirty="0">
              <a:ln w="9000" cmpd="sng">
                <a:solidFill>
                  <a:srgbClr val="8064A2">
                    <a:shade val="50000"/>
                    <a:satMod val="120000"/>
                  </a:srgbClr>
                </a:solidFill>
                <a:prstDash val="solid"/>
              </a:ln>
              <a:solidFill>
                <a:prstClr val="black"/>
              </a:soli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750"/>
    </mc:Choice>
    <mc:Fallback xmlns="">
      <p:transition spd="slow" advTm="16075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Box 92"/>
          <p:cNvSpPr txBox="1">
            <a:spLocks noChangeArrowheads="1"/>
          </p:cNvSpPr>
          <p:nvPr/>
        </p:nvSpPr>
        <p:spPr bwMode="auto">
          <a:xfrm>
            <a:off x="8409517" y="1"/>
            <a:ext cx="17356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地址总线</a:t>
            </a:r>
          </a:p>
        </p:txBody>
      </p:sp>
      <p:sp>
        <p:nvSpPr>
          <p:cNvPr id="97" name="Text Box 54"/>
          <p:cNvSpPr txBox="1">
            <a:spLocks noChangeArrowheads="1"/>
          </p:cNvSpPr>
          <p:nvPr/>
        </p:nvSpPr>
        <p:spPr bwMode="gray">
          <a:xfrm>
            <a:off x="983432" y="56818"/>
            <a:ext cx="7992888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b="1" kern="0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(3) 8086</a:t>
            </a:r>
            <a:r>
              <a:rPr lang="zh-CN" altLang="en-US" sz="4000" b="1" kern="0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的内部结构</a:t>
            </a:r>
            <a:endParaRPr lang="zh-CN" altLang="en-US" sz="4000" b="1" kern="0" cap="all" dirty="0">
              <a:ln w="9000" cmpd="sng">
                <a:solidFill>
                  <a:srgbClr val="8064A2">
                    <a:shade val="50000"/>
                    <a:satMod val="120000"/>
                  </a:srgbClr>
                </a:solidFill>
                <a:prstDash val="solid"/>
              </a:ln>
              <a:solidFill>
                <a:prstClr val="black"/>
              </a:soli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03200" y="244476"/>
            <a:ext cx="11988799" cy="6596063"/>
            <a:chOff x="0" y="0"/>
            <a:chExt cx="5664" cy="4080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3264" y="2784"/>
              <a:ext cx="864" cy="288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3264" y="2831"/>
              <a:ext cx="912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dirty="0">
                  <a:latin typeface="Times New Roman" panose="02020603050405020304" pitchFamily="18" charset="0"/>
                </a:rPr>
                <a:t>1 </a:t>
              </a:r>
              <a:r>
                <a:rPr lang="en-US" altLang="zh-CN" dirty="0" smtClean="0">
                  <a:latin typeface="Times New Roman" panose="02020603050405020304" pitchFamily="18" charset="0"/>
                </a:rPr>
                <a:t>  </a:t>
              </a:r>
              <a:r>
                <a:rPr lang="zh-CN" altLang="zh-CN" dirty="0" smtClean="0">
                  <a:latin typeface="Times New Roman" panose="02020603050405020304" pitchFamily="18" charset="0"/>
                </a:rPr>
                <a:t>   </a:t>
              </a:r>
              <a:r>
                <a:rPr lang="zh-CN" altLang="zh-CN" dirty="0">
                  <a:latin typeface="Times New Roman" panose="02020603050405020304" pitchFamily="18" charset="0"/>
                </a:rPr>
                <a:t>2  </a:t>
              </a:r>
              <a:r>
                <a:rPr lang="en-US" altLang="zh-CN" dirty="0" smtClean="0">
                  <a:latin typeface="Times New Roman" panose="02020603050405020304" pitchFamily="18" charset="0"/>
                </a:rPr>
                <a:t>   </a:t>
              </a:r>
              <a:r>
                <a:rPr lang="zh-CN" altLang="zh-CN" dirty="0" smtClean="0">
                  <a:latin typeface="Times New Roman" panose="02020603050405020304" pitchFamily="18" charset="0"/>
                </a:rPr>
                <a:t>   </a:t>
              </a:r>
              <a:r>
                <a:rPr lang="zh-CN" altLang="zh-CN" dirty="0">
                  <a:latin typeface="Times New Roman" panose="02020603050405020304" pitchFamily="18" charset="0"/>
                </a:rPr>
                <a:t>3 </a:t>
              </a:r>
              <a:r>
                <a:rPr lang="en-US" altLang="zh-CN" dirty="0" smtClean="0">
                  <a:latin typeface="Times New Roman" panose="02020603050405020304" pitchFamily="18" charset="0"/>
                </a:rPr>
                <a:t>  </a:t>
              </a:r>
              <a:r>
                <a:rPr lang="zh-CN" altLang="zh-CN" dirty="0" smtClean="0">
                  <a:latin typeface="Times New Roman" panose="02020603050405020304" pitchFamily="18" charset="0"/>
                </a:rPr>
                <a:t>   </a:t>
              </a:r>
              <a:r>
                <a:rPr lang="zh-CN" altLang="zh-CN" dirty="0">
                  <a:latin typeface="Times New Roman" panose="02020603050405020304" pitchFamily="18" charset="0"/>
                </a:rPr>
                <a:t>4  </a:t>
              </a: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816" y="480"/>
              <a:ext cx="864" cy="1536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>
              <a:off x="816" y="1632"/>
              <a:ext cx="864" cy="0"/>
            </a:xfrm>
            <a:prstGeom prst="line">
              <a:avLst/>
            </a:prstGeom>
            <a:noFill/>
            <a:ln w="12700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816" y="1824"/>
              <a:ext cx="864" cy="0"/>
            </a:xfrm>
            <a:prstGeom prst="line">
              <a:avLst/>
            </a:prstGeom>
            <a:noFill/>
            <a:ln w="12700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816" y="672"/>
              <a:ext cx="864" cy="0"/>
            </a:xfrm>
            <a:prstGeom prst="line">
              <a:avLst/>
            </a:prstGeom>
            <a:noFill/>
            <a:ln w="12700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816" y="864"/>
              <a:ext cx="864" cy="0"/>
            </a:xfrm>
            <a:prstGeom prst="line">
              <a:avLst/>
            </a:prstGeom>
            <a:noFill/>
            <a:ln w="12700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816" y="1056"/>
              <a:ext cx="864" cy="0"/>
            </a:xfrm>
            <a:prstGeom prst="line">
              <a:avLst/>
            </a:prstGeom>
            <a:noFill/>
            <a:ln w="12700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816" y="1248"/>
              <a:ext cx="864" cy="0"/>
            </a:xfrm>
            <a:prstGeom prst="line">
              <a:avLst/>
            </a:prstGeom>
            <a:noFill/>
            <a:ln w="12700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816" y="1440"/>
              <a:ext cx="864" cy="0"/>
            </a:xfrm>
            <a:prstGeom prst="line">
              <a:avLst/>
            </a:prstGeom>
            <a:noFill/>
            <a:ln w="12700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1248" y="480"/>
              <a:ext cx="0" cy="768"/>
            </a:xfrm>
            <a:prstGeom prst="line">
              <a:avLst/>
            </a:prstGeom>
            <a:noFill/>
            <a:ln w="12700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未知"/>
            <p:cNvSpPr>
              <a:spLocks/>
            </p:cNvSpPr>
            <p:nvPr/>
          </p:nvSpPr>
          <p:spPr bwMode="auto">
            <a:xfrm>
              <a:off x="672" y="2688"/>
              <a:ext cx="1200" cy="480"/>
            </a:xfrm>
            <a:custGeom>
              <a:avLst/>
              <a:gdLst>
                <a:gd name="T0" fmla="*/ 0 w 1200"/>
                <a:gd name="T1" fmla="*/ 0 h 480"/>
                <a:gd name="T2" fmla="*/ 384 w 1200"/>
                <a:gd name="T3" fmla="*/ 0 h 480"/>
                <a:gd name="T4" fmla="*/ 480 w 1200"/>
                <a:gd name="T5" fmla="*/ 192 h 480"/>
                <a:gd name="T6" fmla="*/ 720 w 1200"/>
                <a:gd name="T7" fmla="*/ 192 h 480"/>
                <a:gd name="T8" fmla="*/ 816 w 1200"/>
                <a:gd name="T9" fmla="*/ 0 h 480"/>
                <a:gd name="T10" fmla="*/ 1200 w 1200"/>
                <a:gd name="T11" fmla="*/ 0 h 480"/>
                <a:gd name="T12" fmla="*/ 912 w 1200"/>
                <a:gd name="T13" fmla="*/ 480 h 480"/>
                <a:gd name="T14" fmla="*/ 240 w 1200"/>
                <a:gd name="T15" fmla="*/ 480 h 480"/>
                <a:gd name="T16" fmla="*/ 0 w 1200"/>
                <a:gd name="T17" fmla="*/ 0 h 4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00"/>
                <a:gd name="T28" fmla="*/ 0 h 480"/>
                <a:gd name="T29" fmla="*/ 1200 w 1200"/>
                <a:gd name="T30" fmla="*/ 480 h 48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00" h="480">
                  <a:moveTo>
                    <a:pt x="0" y="0"/>
                  </a:moveTo>
                  <a:lnTo>
                    <a:pt x="384" y="0"/>
                  </a:lnTo>
                  <a:lnTo>
                    <a:pt x="480" y="192"/>
                  </a:lnTo>
                  <a:lnTo>
                    <a:pt x="720" y="192"/>
                  </a:lnTo>
                  <a:lnTo>
                    <a:pt x="816" y="0"/>
                  </a:lnTo>
                  <a:lnTo>
                    <a:pt x="1200" y="0"/>
                  </a:lnTo>
                  <a:lnTo>
                    <a:pt x="912" y="480"/>
                  </a:lnTo>
                  <a:lnTo>
                    <a:pt x="240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99"/>
            </a:solidFill>
            <a:ln w="12700">
              <a:solidFill>
                <a:srgbClr val="9933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248" y="2016"/>
              <a:ext cx="0" cy="336"/>
            </a:xfrm>
            <a:prstGeom prst="line">
              <a:avLst/>
            </a:prstGeom>
            <a:noFill/>
            <a:ln w="76200">
              <a:solidFill>
                <a:srgbClr val="9966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912" y="2352"/>
              <a:ext cx="0" cy="336"/>
            </a:xfrm>
            <a:prstGeom prst="line">
              <a:avLst/>
            </a:prstGeom>
            <a:noFill/>
            <a:ln w="76200">
              <a:solidFill>
                <a:srgbClr val="9966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1680" y="2352"/>
              <a:ext cx="0" cy="336"/>
            </a:xfrm>
            <a:prstGeom prst="line">
              <a:avLst/>
            </a:prstGeom>
            <a:noFill/>
            <a:ln w="76200">
              <a:solidFill>
                <a:srgbClr val="9966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768" y="3552"/>
              <a:ext cx="1056" cy="245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1440" y="3168"/>
              <a:ext cx="0" cy="384"/>
            </a:xfrm>
            <a:prstGeom prst="line">
              <a:avLst/>
            </a:prstGeom>
            <a:noFill/>
            <a:ln w="28575">
              <a:solidFill>
                <a:srgbClr val="9966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528" y="2352"/>
              <a:ext cx="0" cy="1008"/>
            </a:xfrm>
            <a:prstGeom prst="line">
              <a:avLst/>
            </a:prstGeom>
            <a:noFill/>
            <a:ln w="76200">
              <a:solidFill>
                <a:srgbClr val="996600"/>
              </a:solidFill>
              <a:round/>
              <a:headEnd type="triangle" w="sm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>
              <a:off x="528" y="3360"/>
              <a:ext cx="576" cy="0"/>
            </a:xfrm>
            <a:prstGeom prst="line">
              <a:avLst/>
            </a:prstGeom>
            <a:noFill/>
            <a:ln w="76200">
              <a:solidFill>
                <a:srgbClr val="99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1104" y="3168"/>
              <a:ext cx="0" cy="192"/>
            </a:xfrm>
            <a:prstGeom prst="line">
              <a:avLst/>
            </a:prstGeom>
            <a:noFill/>
            <a:ln w="76200">
              <a:solidFill>
                <a:srgbClr val="99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0" y="2352"/>
              <a:ext cx="3264" cy="0"/>
            </a:xfrm>
            <a:prstGeom prst="line">
              <a:avLst/>
            </a:prstGeom>
            <a:noFill/>
            <a:ln w="117475">
              <a:solidFill>
                <a:srgbClr val="99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192" y="2352"/>
              <a:ext cx="0" cy="1680"/>
            </a:xfrm>
            <a:prstGeom prst="line">
              <a:avLst/>
            </a:prstGeom>
            <a:noFill/>
            <a:ln w="76200">
              <a:solidFill>
                <a:srgbClr val="996600"/>
              </a:solidFill>
              <a:round/>
              <a:headEnd type="triangle" w="sm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>
              <a:off x="192" y="4032"/>
              <a:ext cx="1152" cy="0"/>
            </a:xfrm>
            <a:prstGeom prst="line">
              <a:avLst/>
            </a:prstGeom>
            <a:noFill/>
            <a:ln w="76200">
              <a:solidFill>
                <a:srgbClr val="99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>
              <a:off x="1344" y="3792"/>
              <a:ext cx="0" cy="240"/>
            </a:xfrm>
            <a:prstGeom prst="line">
              <a:avLst/>
            </a:prstGeom>
            <a:noFill/>
            <a:ln w="76200">
              <a:solidFill>
                <a:srgbClr val="99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未知">
              <a:hlinkClick r:id="" action="ppaction://hlinkfile"/>
            </p:cNvPr>
            <p:cNvSpPr>
              <a:spLocks/>
            </p:cNvSpPr>
            <p:nvPr/>
          </p:nvSpPr>
          <p:spPr bwMode="auto">
            <a:xfrm>
              <a:off x="3264" y="288"/>
              <a:ext cx="1008" cy="384"/>
            </a:xfrm>
            <a:custGeom>
              <a:avLst/>
              <a:gdLst>
                <a:gd name="T0" fmla="*/ 0 w 1008"/>
                <a:gd name="T1" fmla="*/ 384 h 384"/>
                <a:gd name="T2" fmla="*/ 288 w 1008"/>
                <a:gd name="T3" fmla="*/ 384 h 384"/>
                <a:gd name="T4" fmla="*/ 384 w 1008"/>
                <a:gd name="T5" fmla="*/ 192 h 384"/>
                <a:gd name="T6" fmla="*/ 624 w 1008"/>
                <a:gd name="T7" fmla="*/ 192 h 384"/>
                <a:gd name="T8" fmla="*/ 720 w 1008"/>
                <a:gd name="T9" fmla="*/ 384 h 384"/>
                <a:gd name="T10" fmla="*/ 1008 w 1008"/>
                <a:gd name="T11" fmla="*/ 384 h 384"/>
                <a:gd name="T12" fmla="*/ 816 w 1008"/>
                <a:gd name="T13" fmla="*/ 0 h 384"/>
                <a:gd name="T14" fmla="*/ 144 w 1008"/>
                <a:gd name="T15" fmla="*/ 0 h 384"/>
                <a:gd name="T16" fmla="*/ 0 w 1008"/>
                <a:gd name="T17" fmla="*/ 384 h 38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08"/>
                <a:gd name="T28" fmla="*/ 0 h 384"/>
                <a:gd name="T29" fmla="*/ 1008 w 1008"/>
                <a:gd name="T30" fmla="*/ 384 h 38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08" h="384">
                  <a:moveTo>
                    <a:pt x="0" y="384"/>
                  </a:moveTo>
                  <a:lnTo>
                    <a:pt x="288" y="384"/>
                  </a:lnTo>
                  <a:lnTo>
                    <a:pt x="384" y="192"/>
                  </a:lnTo>
                  <a:lnTo>
                    <a:pt x="624" y="192"/>
                  </a:lnTo>
                  <a:lnTo>
                    <a:pt x="720" y="384"/>
                  </a:lnTo>
                  <a:lnTo>
                    <a:pt x="1008" y="384"/>
                  </a:lnTo>
                  <a:lnTo>
                    <a:pt x="816" y="0"/>
                  </a:lnTo>
                  <a:lnTo>
                    <a:pt x="144" y="0"/>
                  </a:lnTo>
                  <a:lnTo>
                    <a:pt x="0" y="384"/>
                  </a:lnTo>
                  <a:close/>
                </a:path>
              </a:pathLst>
            </a:custGeom>
            <a:solidFill>
              <a:srgbClr val="B2B2B2"/>
            </a:solidFill>
            <a:ln w="12700">
              <a:solidFill>
                <a:srgbClr val="9933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360" y="960"/>
              <a:ext cx="864" cy="120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chemeClr val="hlink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>
              <a:off x="3360" y="1728"/>
              <a:ext cx="864" cy="0"/>
            </a:xfrm>
            <a:prstGeom prst="line">
              <a:avLst/>
            </a:prstGeom>
            <a:noFill/>
            <a:ln w="12700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3360" y="1536"/>
              <a:ext cx="864" cy="0"/>
            </a:xfrm>
            <a:prstGeom prst="line">
              <a:avLst/>
            </a:prstGeom>
            <a:noFill/>
            <a:ln w="12700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>
              <a:off x="3360" y="1152"/>
              <a:ext cx="864" cy="0"/>
            </a:xfrm>
            <a:prstGeom prst="line">
              <a:avLst/>
            </a:prstGeom>
            <a:noFill/>
            <a:ln w="12700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3360" y="1344"/>
              <a:ext cx="864" cy="0"/>
            </a:xfrm>
            <a:prstGeom prst="line">
              <a:avLst/>
            </a:prstGeom>
            <a:noFill/>
            <a:ln w="12700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>
              <a:off x="3360" y="1920"/>
              <a:ext cx="864" cy="0"/>
            </a:xfrm>
            <a:prstGeom prst="line">
              <a:avLst/>
            </a:prstGeom>
            <a:noFill/>
            <a:ln w="12700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2112" y="2688"/>
              <a:ext cx="720" cy="480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4464" y="1296"/>
              <a:ext cx="720" cy="528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>
              <a:off x="5184" y="1584"/>
              <a:ext cx="480" cy="0"/>
            </a:xfrm>
            <a:prstGeom prst="line">
              <a:avLst/>
            </a:prstGeom>
            <a:noFill/>
            <a:ln w="117475">
              <a:solidFill>
                <a:srgbClr val="9966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>
              <a:off x="4944" y="0"/>
              <a:ext cx="0" cy="1296"/>
            </a:xfrm>
            <a:prstGeom prst="line">
              <a:avLst/>
            </a:prstGeom>
            <a:noFill/>
            <a:ln w="117475">
              <a:solidFill>
                <a:srgbClr val="9966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>
              <a:off x="3744" y="144"/>
              <a:ext cx="1152" cy="0"/>
            </a:xfrm>
            <a:prstGeom prst="line">
              <a:avLst/>
            </a:prstGeom>
            <a:noFill/>
            <a:ln w="76200">
              <a:solidFill>
                <a:srgbClr val="9966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>
              <a:off x="3744" y="144"/>
              <a:ext cx="0" cy="138"/>
            </a:xfrm>
            <a:prstGeom prst="line">
              <a:avLst/>
            </a:prstGeom>
            <a:noFill/>
            <a:ln w="76200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>
              <a:off x="3456" y="672"/>
              <a:ext cx="0" cy="294"/>
            </a:xfrm>
            <a:prstGeom prst="line">
              <a:avLst/>
            </a:prstGeom>
            <a:noFill/>
            <a:ln w="76200">
              <a:solidFill>
                <a:srgbClr val="996600"/>
              </a:solidFill>
              <a:round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>
              <a:off x="4080" y="672"/>
              <a:ext cx="0" cy="294"/>
            </a:xfrm>
            <a:prstGeom prst="line">
              <a:avLst/>
            </a:prstGeom>
            <a:noFill/>
            <a:ln w="76200">
              <a:solidFill>
                <a:srgbClr val="9966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>
              <a:off x="4080" y="816"/>
              <a:ext cx="864" cy="0"/>
            </a:xfrm>
            <a:prstGeom prst="line">
              <a:avLst/>
            </a:prstGeom>
            <a:noFill/>
            <a:ln w="76200">
              <a:solidFill>
                <a:srgbClr val="9966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" name="Text Box 44"/>
            <p:cNvSpPr txBox="1">
              <a:spLocks noChangeArrowheads="1"/>
            </p:cNvSpPr>
            <p:nvPr/>
          </p:nvSpPr>
          <p:spPr bwMode="auto">
            <a:xfrm>
              <a:off x="3388" y="1929"/>
              <a:ext cx="636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latin typeface="Times New Roman" panose="02020603050405020304" pitchFamily="18" charset="0"/>
                </a:rPr>
                <a:t>内部暂存器</a:t>
              </a:r>
              <a:endParaRPr lang="zh-CN" altLang="en-US">
                <a:solidFill>
                  <a:schemeClr val="hlink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Text Box 45"/>
            <p:cNvSpPr txBox="1">
              <a:spLocks noChangeArrowheads="1"/>
            </p:cNvSpPr>
            <p:nvPr/>
          </p:nvSpPr>
          <p:spPr bwMode="auto">
            <a:xfrm>
              <a:off x="3360" y="1727"/>
              <a:ext cx="672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dirty="0">
                  <a:solidFill>
                    <a:schemeClr val="hlink"/>
                  </a:solidFill>
                  <a:latin typeface="Times New Roman" panose="02020603050405020304" pitchFamily="18" charset="0"/>
                </a:rPr>
                <a:t>      </a:t>
              </a:r>
              <a:r>
                <a:rPr lang="zh-CN" altLang="en-US" dirty="0">
                  <a:latin typeface="Times New Roman" panose="02020603050405020304" pitchFamily="18" charset="0"/>
                </a:rPr>
                <a:t>IP</a:t>
              </a:r>
            </a:p>
          </p:txBody>
        </p:sp>
        <p:sp>
          <p:nvSpPr>
            <p:cNvPr id="48" name="Text Box 46"/>
            <p:cNvSpPr txBox="1">
              <a:spLocks noChangeArrowheads="1"/>
            </p:cNvSpPr>
            <p:nvPr/>
          </p:nvSpPr>
          <p:spPr bwMode="auto">
            <a:xfrm>
              <a:off x="3408" y="1536"/>
              <a:ext cx="624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dirty="0">
                  <a:solidFill>
                    <a:schemeClr val="hlink"/>
                  </a:solidFill>
                  <a:latin typeface="Times New Roman" panose="02020603050405020304" pitchFamily="18" charset="0"/>
                </a:rPr>
                <a:t>    </a:t>
              </a:r>
              <a:r>
                <a:rPr lang="zh-CN" altLang="zh-CN" dirty="0">
                  <a:latin typeface="Times New Roman" panose="02020603050405020304" pitchFamily="18" charset="0"/>
                </a:rPr>
                <a:t>ES</a:t>
              </a:r>
              <a:endParaRPr lang="zh-CN" altLang="zh-CN" i="1" dirty="0">
                <a:solidFill>
                  <a:schemeClr val="hlink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Text Box 47"/>
            <p:cNvSpPr txBox="1">
              <a:spLocks noChangeArrowheads="1"/>
            </p:cNvSpPr>
            <p:nvPr/>
          </p:nvSpPr>
          <p:spPr bwMode="auto">
            <a:xfrm>
              <a:off x="3552" y="1344"/>
              <a:ext cx="384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>
                  <a:solidFill>
                    <a:schemeClr val="hlink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zh-CN">
                  <a:latin typeface="Times New Roman" panose="02020603050405020304" pitchFamily="18" charset="0"/>
                </a:rPr>
                <a:t>SS</a:t>
              </a:r>
            </a:p>
          </p:txBody>
        </p:sp>
        <p:sp>
          <p:nvSpPr>
            <p:cNvPr id="50" name="Text Box 48"/>
            <p:cNvSpPr txBox="1">
              <a:spLocks noChangeArrowheads="1"/>
            </p:cNvSpPr>
            <p:nvPr/>
          </p:nvSpPr>
          <p:spPr bwMode="auto">
            <a:xfrm>
              <a:off x="3552" y="1152"/>
              <a:ext cx="432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dirty="0">
                  <a:latin typeface="Times New Roman" panose="02020603050405020304" pitchFamily="18" charset="0"/>
                </a:rPr>
                <a:t> DS</a:t>
              </a:r>
            </a:p>
          </p:txBody>
        </p:sp>
        <p:sp>
          <p:nvSpPr>
            <p:cNvPr id="51" name="Text Box 49"/>
            <p:cNvSpPr txBox="1">
              <a:spLocks noChangeArrowheads="1"/>
            </p:cNvSpPr>
            <p:nvPr/>
          </p:nvSpPr>
          <p:spPr bwMode="auto">
            <a:xfrm>
              <a:off x="3504" y="960"/>
              <a:ext cx="528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>
                  <a:latin typeface="Times New Roman" panose="02020603050405020304" pitchFamily="18" charset="0"/>
                </a:rPr>
                <a:t> CS</a:t>
              </a:r>
            </a:p>
          </p:txBody>
        </p:sp>
        <p:sp>
          <p:nvSpPr>
            <p:cNvPr id="52" name="Text Box 50"/>
            <p:cNvSpPr txBox="1">
              <a:spLocks noChangeArrowheads="1"/>
            </p:cNvSpPr>
            <p:nvPr/>
          </p:nvSpPr>
          <p:spPr bwMode="auto">
            <a:xfrm>
              <a:off x="4464" y="1344"/>
              <a:ext cx="816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</a:rPr>
                <a:t>输入</a:t>
              </a:r>
              <a:r>
                <a:rPr lang="zh-CN" altLang="zh-CN" dirty="0">
                  <a:latin typeface="Times New Roman" panose="02020603050405020304" pitchFamily="18" charset="0"/>
                </a:rPr>
                <a:t>/</a:t>
              </a:r>
              <a:r>
                <a:rPr lang="zh-CN" altLang="en-US" dirty="0" smtClean="0">
                  <a:latin typeface="Times New Roman" panose="02020603050405020304" pitchFamily="18" charset="0"/>
                </a:rPr>
                <a:t>输出</a:t>
              </a:r>
              <a:endParaRPr lang="en-US" altLang="zh-CN" dirty="0" smtClean="0">
                <a:latin typeface="Times New Roman" panose="02020603050405020304" pitchFamily="18" charset="0"/>
              </a:endParaRPr>
            </a:p>
            <a:p>
              <a:pPr algn="ctr" eaLnBrk="1" hangingPunct="1">
                <a:spcBef>
                  <a:spcPct val="50000"/>
                </a:spcBef>
              </a:pPr>
              <a:r>
                <a:rPr lang="zh-CN" altLang="en-US" dirty="0" smtClean="0">
                  <a:latin typeface="Times New Roman" panose="02020603050405020304" pitchFamily="18" charset="0"/>
                </a:rPr>
                <a:t>控制电路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53" name="Text Box 51"/>
            <p:cNvSpPr txBox="1">
              <a:spLocks noChangeArrowheads="1"/>
            </p:cNvSpPr>
            <p:nvPr/>
          </p:nvSpPr>
          <p:spPr bwMode="auto">
            <a:xfrm>
              <a:off x="5446" y="1776"/>
              <a:ext cx="218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>
                  <a:latin typeface="Times New Roman" panose="02020603050405020304" pitchFamily="18" charset="0"/>
                </a:rPr>
                <a:t>总线</a:t>
              </a:r>
            </a:p>
          </p:txBody>
        </p:sp>
        <p:sp>
          <p:nvSpPr>
            <p:cNvPr id="54" name="Line 52"/>
            <p:cNvSpPr>
              <a:spLocks noChangeShapeType="1"/>
            </p:cNvSpPr>
            <p:nvPr/>
          </p:nvSpPr>
          <p:spPr bwMode="auto">
            <a:xfrm>
              <a:off x="2832" y="2928"/>
              <a:ext cx="432" cy="0"/>
            </a:xfrm>
            <a:prstGeom prst="line">
              <a:avLst/>
            </a:prstGeom>
            <a:noFill/>
            <a:ln w="95250">
              <a:solidFill>
                <a:srgbClr val="996600"/>
              </a:solidFill>
              <a:round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" name="Line 53"/>
            <p:cNvSpPr>
              <a:spLocks noChangeShapeType="1"/>
            </p:cNvSpPr>
            <p:nvPr/>
          </p:nvSpPr>
          <p:spPr bwMode="auto">
            <a:xfrm>
              <a:off x="4944" y="1824"/>
              <a:ext cx="0" cy="1104"/>
            </a:xfrm>
            <a:prstGeom prst="line">
              <a:avLst/>
            </a:prstGeom>
            <a:noFill/>
            <a:ln w="101600">
              <a:solidFill>
                <a:srgbClr val="99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" name="Line 54"/>
            <p:cNvSpPr>
              <a:spLocks noChangeShapeType="1"/>
            </p:cNvSpPr>
            <p:nvPr/>
          </p:nvSpPr>
          <p:spPr bwMode="auto">
            <a:xfrm>
              <a:off x="4575" y="2928"/>
              <a:ext cx="369" cy="0"/>
            </a:xfrm>
            <a:prstGeom prst="line">
              <a:avLst/>
            </a:prstGeom>
            <a:noFill/>
            <a:ln w="95250">
              <a:solidFill>
                <a:srgbClr val="996600"/>
              </a:solidFill>
              <a:round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" name="Line 55"/>
            <p:cNvSpPr>
              <a:spLocks noChangeShapeType="1"/>
            </p:cNvSpPr>
            <p:nvPr/>
          </p:nvSpPr>
          <p:spPr bwMode="auto">
            <a:xfrm>
              <a:off x="3120" y="2352"/>
              <a:ext cx="0" cy="576"/>
            </a:xfrm>
            <a:prstGeom prst="line">
              <a:avLst/>
            </a:prstGeom>
            <a:noFill/>
            <a:ln w="88900">
              <a:solidFill>
                <a:srgbClr val="996600"/>
              </a:solidFill>
              <a:round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" name="Line 56"/>
            <p:cNvSpPr>
              <a:spLocks noChangeShapeType="1"/>
            </p:cNvSpPr>
            <p:nvPr/>
          </p:nvSpPr>
          <p:spPr bwMode="auto">
            <a:xfrm>
              <a:off x="3024" y="2064"/>
              <a:ext cx="336" cy="0"/>
            </a:xfrm>
            <a:prstGeom prst="line">
              <a:avLst/>
            </a:prstGeom>
            <a:noFill/>
            <a:ln w="88900">
              <a:solidFill>
                <a:srgbClr val="9966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" name="Line 57"/>
            <p:cNvSpPr>
              <a:spLocks noChangeShapeType="1"/>
            </p:cNvSpPr>
            <p:nvPr/>
          </p:nvSpPr>
          <p:spPr bwMode="auto">
            <a:xfrm flipH="1">
              <a:off x="3024" y="2064"/>
              <a:ext cx="1" cy="240"/>
            </a:xfrm>
            <a:prstGeom prst="line">
              <a:avLst/>
            </a:prstGeom>
            <a:noFill/>
            <a:ln w="88900">
              <a:solidFill>
                <a:srgbClr val="9966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" name="Text Box 58"/>
            <p:cNvSpPr txBox="1">
              <a:spLocks noChangeArrowheads="1"/>
            </p:cNvSpPr>
            <p:nvPr/>
          </p:nvSpPr>
          <p:spPr bwMode="auto">
            <a:xfrm>
              <a:off x="2160" y="2736"/>
              <a:ext cx="720" cy="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>
                  <a:latin typeface="Times New Roman" panose="02020603050405020304" pitchFamily="18" charset="0"/>
                </a:rPr>
                <a:t>执行部分控制电路</a:t>
              </a:r>
            </a:p>
          </p:txBody>
        </p:sp>
        <p:sp>
          <p:nvSpPr>
            <p:cNvPr id="61" name="Line 59"/>
            <p:cNvSpPr>
              <a:spLocks noChangeShapeType="1"/>
            </p:cNvSpPr>
            <p:nvPr/>
          </p:nvSpPr>
          <p:spPr bwMode="auto">
            <a:xfrm>
              <a:off x="2016" y="2160"/>
              <a:ext cx="0" cy="148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" name="Line 60"/>
            <p:cNvSpPr>
              <a:spLocks noChangeShapeType="1"/>
            </p:cNvSpPr>
            <p:nvPr/>
          </p:nvSpPr>
          <p:spPr bwMode="auto">
            <a:xfrm>
              <a:off x="1584" y="2160"/>
              <a:ext cx="432" cy="0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61"/>
            <p:cNvSpPr>
              <a:spLocks noChangeShapeType="1"/>
            </p:cNvSpPr>
            <p:nvPr/>
          </p:nvSpPr>
          <p:spPr bwMode="auto">
            <a:xfrm>
              <a:off x="1584" y="2016"/>
              <a:ext cx="0" cy="144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 type="triangle" w="sm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" name="Line 62"/>
            <p:cNvSpPr>
              <a:spLocks noChangeShapeType="1"/>
            </p:cNvSpPr>
            <p:nvPr/>
          </p:nvSpPr>
          <p:spPr bwMode="auto">
            <a:xfrm>
              <a:off x="1728" y="2928"/>
              <a:ext cx="384" cy="0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 type="triangle" w="sm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" name="Line 63"/>
            <p:cNvSpPr>
              <a:spLocks noChangeShapeType="1"/>
            </p:cNvSpPr>
            <p:nvPr/>
          </p:nvSpPr>
          <p:spPr bwMode="auto">
            <a:xfrm>
              <a:off x="1824" y="3648"/>
              <a:ext cx="192" cy="0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 type="triangle" w="sm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" name="Line 64"/>
            <p:cNvSpPr>
              <a:spLocks noChangeShapeType="1"/>
            </p:cNvSpPr>
            <p:nvPr/>
          </p:nvSpPr>
          <p:spPr bwMode="auto">
            <a:xfrm>
              <a:off x="3490" y="2784"/>
              <a:ext cx="0" cy="288"/>
            </a:xfrm>
            <a:prstGeom prst="line">
              <a:avLst/>
            </a:prstGeom>
            <a:noFill/>
            <a:ln w="12700">
              <a:solidFill>
                <a:srgbClr val="99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" name="Line 65"/>
            <p:cNvSpPr>
              <a:spLocks noChangeShapeType="1"/>
            </p:cNvSpPr>
            <p:nvPr/>
          </p:nvSpPr>
          <p:spPr bwMode="auto">
            <a:xfrm>
              <a:off x="3702" y="2784"/>
              <a:ext cx="0" cy="288"/>
            </a:xfrm>
            <a:prstGeom prst="line">
              <a:avLst/>
            </a:prstGeom>
            <a:noFill/>
            <a:ln w="12700">
              <a:solidFill>
                <a:srgbClr val="99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" name="Line 66"/>
            <p:cNvSpPr>
              <a:spLocks noChangeShapeType="1"/>
            </p:cNvSpPr>
            <p:nvPr/>
          </p:nvSpPr>
          <p:spPr bwMode="auto">
            <a:xfrm>
              <a:off x="3922" y="2784"/>
              <a:ext cx="0" cy="288"/>
            </a:xfrm>
            <a:prstGeom prst="line">
              <a:avLst/>
            </a:prstGeom>
            <a:noFill/>
            <a:ln w="12700">
              <a:solidFill>
                <a:srgbClr val="99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" name="Line 67"/>
            <p:cNvSpPr>
              <a:spLocks noChangeShapeType="1"/>
            </p:cNvSpPr>
            <p:nvPr/>
          </p:nvSpPr>
          <p:spPr bwMode="auto">
            <a:xfrm>
              <a:off x="2928" y="96"/>
              <a:ext cx="0" cy="3984"/>
            </a:xfrm>
            <a:prstGeom prst="line">
              <a:avLst/>
            </a:prstGeom>
            <a:noFill/>
            <a:ln w="12700">
              <a:solidFill>
                <a:srgbClr val="996600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" name="Text Box 68"/>
            <p:cNvSpPr txBox="1">
              <a:spLocks noChangeArrowheads="1"/>
            </p:cNvSpPr>
            <p:nvPr/>
          </p:nvSpPr>
          <p:spPr bwMode="auto">
            <a:xfrm>
              <a:off x="3621" y="240"/>
              <a:ext cx="336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>
                  <a:latin typeface="Tahoma" panose="020B0604030504040204" pitchFamily="34" charset="0"/>
                </a:rPr>
                <a:t>∑</a:t>
              </a:r>
            </a:p>
          </p:txBody>
        </p:sp>
        <p:sp>
          <p:nvSpPr>
            <p:cNvPr id="71" name="Text Box 69"/>
            <p:cNvSpPr txBox="1">
              <a:spLocks noChangeArrowheads="1"/>
            </p:cNvSpPr>
            <p:nvPr/>
          </p:nvSpPr>
          <p:spPr bwMode="auto">
            <a:xfrm>
              <a:off x="780" y="2884"/>
              <a:ext cx="1143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</a:rPr>
                <a:t>算术逻</a:t>
              </a:r>
              <a:r>
                <a:rPr lang="zh-CN" altLang="en-US" dirty="0" smtClean="0">
                  <a:latin typeface="Times New Roman" panose="02020603050405020304" pitchFamily="18" charset="0"/>
                </a:rPr>
                <a:t>辑单元</a:t>
              </a:r>
              <a:r>
                <a:rPr lang="zh-CN" altLang="zh-CN" dirty="0" smtClean="0">
                  <a:latin typeface="Times New Roman" panose="02020603050405020304" pitchFamily="18" charset="0"/>
                </a:rPr>
                <a:t>A</a:t>
              </a:r>
              <a:r>
                <a:rPr lang="zh-CN" altLang="zh-CN" dirty="0">
                  <a:latin typeface="Times New Roman" panose="02020603050405020304" pitchFamily="18" charset="0"/>
                </a:rPr>
                <a:t>LU</a:t>
              </a:r>
            </a:p>
          </p:txBody>
        </p:sp>
        <p:sp>
          <p:nvSpPr>
            <p:cNvPr id="72" name="Text Box 70"/>
            <p:cNvSpPr txBox="1">
              <a:spLocks noChangeArrowheads="1"/>
            </p:cNvSpPr>
            <p:nvPr/>
          </p:nvSpPr>
          <p:spPr bwMode="auto">
            <a:xfrm>
              <a:off x="816" y="3552"/>
              <a:ext cx="960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>
                  <a:latin typeface="Times New Roman" panose="02020603050405020304" pitchFamily="18" charset="0"/>
                </a:rPr>
                <a:t>标志寄存器</a:t>
              </a:r>
            </a:p>
          </p:txBody>
        </p:sp>
        <p:sp>
          <p:nvSpPr>
            <p:cNvPr id="73" name="Text Box 71"/>
            <p:cNvSpPr txBox="1">
              <a:spLocks noChangeArrowheads="1"/>
            </p:cNvSpPr>
            <p:nvPr/>
          </p:nvSpPr>
          <p:spPr bwMode="auto">
            <a:xfrm>
              <a:off x="768" y="480"/>
              <a:ext cx="960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dirty="0">
                  <a:latin typeface="Times New Roman" panose="02020603050405020304" pitchFamily="18" charset="0"/>
                </a:rPr>
                <a:t>  AH   </a:t>
              </a:r>
              <a:r>
                <a:rPr lang="en-US" altLang="zh-CN" dirty="0" smtClean="0">
                  <a:latin typeface="Times New Roman" panose="02020603050405020304" pitchFamily="18" charset="0"/>
                </a:rPr>
                <a:t>       </a:t>
              </a:r>
              <a:r>
                <a:rPr lang="zh-CN" altLang="zh-CN" dirty="0" smtClean="0">
                  <a:latin typeface="Times New Roman" panose="02020603050405020304" pitchFamily="18" charset="0"/>
                </a:rPr>
                <a:t>   </a:t>
              </a:r>
              <a:r>
                <a:rPr lang="zh-CN" altLang="zh-CN" dirty="0">
                  <a:latin typeface="Times New Roman" panose="02020603050405020304" pitchFamily="18" charset="0"/>
                </a:rPr>
                <a:t>AL   </a:t>
              </a:r>
            </a:p>
          </p:txBody>
        </p:sp>
        <p:sp>
          <p:nvSpPr>
            <p:cNvPr id="74" name="Text Box 72"/>
            <p:cNvSpPr txBox="1">
              <a:spLocks noChangeArrowheads="1"/>
            </p:cNvSpPr>
            <p:nvPr/>
          </p:nvSpPr>
          <p:spPr bwMode="auto">
            <a:xfrm>
              <a:off x="816" y="672"/>
              <a:ext cx="864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dirty="0">
                  <a:latin typeface="Times New Roman" panose="02020603050405020304" pitchFamily="18" charset="0"/>
                </a:rPr>
                <a:t> BH  </a:t>
              </a:r>
              <a:r>
                <a:rPr lang="en-US" altLang="zh-CN" dirty="0" smtClean="0">
                  <a:latin typeface="Times New Roman" panose="02020603050405020304" pitchFamily="18" charset="0"/>
                </a:rPr>
                <a:t>      </a:t>
              </a:r>
              <a:r>
                <a:rPr lang="zh-CN" altLang="zh-CN" dirty="0" smtClean="0">
                  <a:latin typeface="Times New Roman" panose="02020603050405020304" pitchFamily="18" charset="0"/>
                </a:rPr>
                <a:t>    </a:t>
              </a:r>
              <a:r>
                <a:rPr lang="zh-CN" altLang="zh-CN" dirty="0">
                  <a:latin typeface="Times New Roman" panose="02020603050405020304" pitchFamily="18" charset="0"/>
                </a:rPr>
                <a:t>BL</a:t>
              </a:r>
            </a:p>
          </p:txBody>
        </p:sp>
        <p:sp>
          <p:nvSpPr>
            <p:cNvPr id="75" name="Text Box 73"/>
            <p:cNvSpPr txBox="1">
              <a:spLocks noChangeArrowheads="1"/>
            </p:cNvSpPr>
            <p:nvPr/>
          </p:nvSpPr>
          <p:spPr bwMode="auto">
            <a:xfrm>
              <a:off x="864" y="864"/>
              <a:ext cx="816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dirty="0">
                  <a:latin typeface="Times New Roman" panose="02020603050405020304" pitchFamily="18" charset="0"/>
                </a:rPr>
                <a:t>CH </a:t>
              </a:r>
              <a:r>
                <a:rPr lang="en-US" altLang="zh-CN" dirty="0" smtClean="0">
                  <a:latin typeface="Times New Roman" panose="02020603050405020304" pitchFamily="18" charset="0"/>
                </a:rPr>
                <a:t>     </a:t>
              </a:r>
              <a:r>
                <a:rPr lang="zh-CN" altLang="zh-CN" dirty="0" smtClean="0">
                  <a:latin typeface="Times New Roman" panose="02020603050405020304" pitchFamily="18" charset="0"/>
                </a:rPr>
                <a:t>     </a:t>
              </a:r>
              <a:r>
                <a:rPr lang="zh-CN" altLang="zh-CN" dirty="0">
                  <a:latin typeface="Times New Roman" panose="02020603050405020304" pitchFamily="18" charset="0"/>
                </a:rPr>
                <a:t>CL</a:t>
              </a:r>
            </a:p>
          </p:txBody>
        </p:sp>
        <p:sp>
          <p:nvSpPr>
            <p:cNvPr id="76" name="Text Box 74"/>
            <p:cNvSpPr txBox="1">
              <a:spLocks noChangeArrowheads="1"/>
            </p:cNvSpPr>
            <p:nvPr/>
          </p:nvSpPr>
          <p:spPr bwMode="auto">
            <a:xfrm>
              <a:off x="816" y="1056"/>
              <a:ext cx="864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dirty="0">
                  <a:latin typeface="Times New Roman" panose="02020603050405020304" pitchFamily="18" charset="0"/>
                </a:rPr>
                <a:t> DH    </a:t>
              </a:r>
              <a:r>
                <a:rPr lang="en-US" altLang="zh-CN" dirty="0" smtClean="0">
                  <a:latin typeface="Times New Roman" panose="02020603050405020304" pitchFamily="18" charset="0"/>
                </a:rPr>
                <a:t>      </a:t>
              </a:r>
              <a:r>
                <a:rPr lang="zh-CN" altLang="zh-CN" dirty="0" smtClean="0">
                  <a:latin typeface="Times New Roman" panose="02020603050405020304" pitchFamily="18" charset="0"/>
                </a:rPr>
                <a:t>  </a:t>
              </a:r>
              <a:r>
                <a:rPr lang="zh-CN" altLang="zh-CN" dirty="0">
                  <a:latin typeface="Times New Roman" panose="02020603050405020304" pitchFamily="18" charset="0"/>
                </a:rPr>
                <a:t>DL</a:t>
              </a:r>
            </a:p>
          </p:txBody>
        </p:sp>
        <p:sp>
          <p:nvSpPr>
            <p:cNvPr id="77" name="Text Box 75"/>
            <p:cNvSpPr txBox="1">
              <a:spLocks noChangeArrowheads="1"/>
            </p:cNvSpPr>
            <p:nvPr/>
          </p:nvSpPr>
          <p:spPr bwMode="auto">
            <a:xfrm>
              <a:off x="912" y="1249"/>
              <a:ext cx="576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dirty="0">
                  <a:latin typeface="Times New Roman" panose="02020603050405020304" pitchFamily="18" charset="0"/>
                </a:rPr>
                <a:t>   </a:t>
              </a:r>
              <a:r>
                <a:rPr lang="en-US" altLang="zh-CN" dirty="0" smtClean="0">
                  <a:latin typeface="Times New Roman" panose="02020603050405020304" pitchFamily="18" charset="0"/>
                </a:rPr>
                <a:t>     </a:t>
              </a:r>
              <a:r>
                <a:rPr lang="zh-CN" altLang="zh-CN" dirty="0" smtClean="0">
                  <a:latin typeface="Times New Roman" panose="02020603050405020304" pitchFamily="18" charset="0"/>
                </a:rPr>
                <a:t> </a:t>
              </a:r>
              <a:r>
                <a:rPr lang="zh-CN" altLang="zh-CN" dirty="0">
                  <a:latin typeface="Times New Roman" panose="02020603050405020304" pitchFamily="18" charset="0"/>
                </a:rPr>
                <a:t>SP</a:t>
              </a:r>
            </a:p>
          </p:txBody>
        </p:sp>
        <p:sp>
          <p:nvSpPr>
            <p:cNvPr id="78" name="Text Box 76"/>
            <p:cNvSpPr txBox="1">
              <a:spLocks noChangeArrowheads="1"/>
            </p:cNvSpPr>
            <p:nvPr/>
          </p:nvSpPr>
          <p:spPr bwMode="auto">
            <a:xfrm>
              <a:off x="960" y="1440"/>
              <a:ext cx="528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dirty="0">
                  <a:latin typeface="Times New Roman" panose="02020603050405020304" pitchFamily="18" charset="0"/>
                </a:rPr>
                <a:t>    </a:t>
              </a:r>
              <a:r>
                <a:rPr lang="en-US" altLang="zh-CN" dirty="0" smtClean="0">
                  <a:latin typeface="Times New Roman" panose="02020603050405020304" pitchFamily="18" charset="0"/>
                </a:rPr>
                <a:t>   </a:t>
              </a:r>
              <a:r>
                <a:rPr lang="zh-CN" altLang="zh-CN" dirty="0" smtClean="0">
                  <a:latin typeface="Times New Roman" panose="02020603050405020304" pitchFamily="18" charset="0"/>
                </a:rPr>
                <a:t>BP</a:t>
              </a:r>
              <a:endParaRPr lang="zh-CN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79" name="Text Box 77"/>
            <p:cNvSpPr txBox="1">
              <a:spLocks noChangeArrowheads="1"/>
            </p:cNvSpPr>
            <p:nvPr/>
          </p:nvSpPr>
          <p:spPr bwMode="auto">
            <a:xfrm>
              <a:off x="912" y="1632"/>
              <a:ext cx="576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dirty="0">
                  <a:latin typeface="Times New Roman" panose="02020603050405020304" pitchFamily="18" charset="0"/>
                </a:rPr>
                <a:t>    </a:t>
              </a:r>
              <a:r>
                <a:rPr lang="en-US" altLang="zh-CN" dirty="0" smtClean="0">
                  <a:latin typeface="Times New Roman" panose="02020603050405020304" pitchFamily="18" charset="0"/>
                </a:rPr>
                <a:t>     </a:t>
              </a:r>
              <a:r>
                <a:rPr lang="zh-CN" altLang="zh-CN" dirty="0" smtClean="0">
                  <a:latin typeface="Times New Roman" panose="02020603050405020304" pitchFamily="18" charset="0"/>
                </a:rPr>
                <a:t>SI</a:t>
              </a:r>
              <a:endParaRPr lang="zh-CN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80" name="Text Box 78"/>
            <p:cNvSpPr txBox="1">
              <a:spLocks noChangeArrowheads="1"/>
            </p:cNvSpPr>
            <p:nvPr/>
          </p:nvSpPr>
          <p:spPr bwMode="auto">
            <a:xfrm>
              <a:off x="1008" y="1824"/>
              <a:ext cx="480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dirty="0">
                  <a:latin typeface="Times New Roman" panose="02020603050405020304" pitchFamily="18" charset="0"/>
                </a:rPr>
                <a:t>  </a:t>
              </a:r>
              <a:r>
                <a:rPr lang="en-US" altLang="zh-CN" dirty="0" smtClean="0">
                  <a:latin typeface="Times New Roman" panose="02020603050405020304" pitchFamily="18" charset="0"/>
                </a:rPr>
                <a:t>  </a:t>
              </a:r>
              <a:r>
                <a:rPr lang="zh-CN" altLang="zh-CN" dirty="0" smtClean="0">
                  <a:latin typeface="Times New Roman" panose="02020603050405020304" pitchFamily="18" charset="0"/>
                </a:rPr>
                <a:t> </a:t>
              </a:r>
              <a:r>
                <a:rPr lang="zh-CN" altLang="zh-CN" dirty="0">
                  <a:latin typeface="Times New Roman" panose="02020603050405020304" pitchFamily="18" charset="0"/>
                </a:rPr>
                <a:t>DI</a:t>
              </a:r>
            </a:p>
          </p:txBody>
        </p:sp>
        <p:sp>
          <p:nvSpPr>
            <p:cNvPr id="81" name="Text Box 79"/>
            <p:cNvSpPr txBox="1">
              <a:spLocks noChangeArrowheads="1"/>
            </p:cNvSpPr>
            <p:nvPr/>
          </p:nvSpPr>
          <p:spPr bwMode="auto">
            <a:xfrm>
              <a:off x="62" y="1056"/>
              <a:ext cx="754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65000"/>
                </a:lnSpc>
                <a:spcBef>
                  <a:spcPct val="50000"/>
                </a:spcBef>
              </a:pPr>
              <a:r>
                <a:rPr lang="zh-CN" altLang="en-US" dirty="0" smtClean="0">
                  <a:latin typeface="Times New Roman" panose="02020603050405020304" pitchFamily="18" charset="0"/>
                </a:rPr>
                <a:t>通用寄存器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2" name="Text Box 80"/>
            <p:cNvSpPr txBox="1">
              <a:spLocks noChangeArrowheads="1"/>
            </p:cNvSpPr>
            <p:nvPr/>
          </p:nvSpPr>
          <p:spPr bwMode="auto">
            <a:xfrm>
              <a:off x="2976" y="144"/>
              <a:ext cx="432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>
                  <a:latin typeface="Times New Roman" panose="02020603050405020304" pitchFamily="18" charset="0"/>
                </a:rPr>
                <a:t>地址加法器</a:t>
              </a:r>
            </a:p>
          </p:txBody>
        </p:sp>
        <p:sp>
          <p:nvSpPr>
            <p:cNvPr id="83" name="Text Box 81"/>
            <p:cNvSpPr txBox="1">
              <a:spLocks noChangeArrowheads="1"/>
            </p:cNvSpPr>
            <p:nvPr/>
          </p:nvSpPr>
          <p:spPr bwMode="auto">
            <a:xfrm>
              <a:off x="3090" y="3120"/>
              <a:ext cx="1200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</a:rPr>
                <a:t>指令队列</a:t>
              </a:r>
            </a:p>
          </p:txBody>
        </p:sp>
        <p:sp>
          <p:nvSpPr>
            <p:cNvPr id="86" name="Line 84"/>
            <p:cNvSpPr>
              <a:spLocks noChangeShapeType="1"/>
            </p:cNvSpPr>
            <p:nvPr/>
          </p:nvSpPr>
          <p:spPr bwMode="auto">
            <a:xfrm flipH="1">
              <a:off x="2254" y="2254"/>
              <a:ext cx="240" cy="193"/>
            </a:xfrm>
            <a:prstGeom prst="line">
              <a:avLst/>
            </a:prstGeom>
            <a:noFill/>
            <a:ln w="127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" name="Text Box 85"/>
            <p:cNvSpPr txBox="1">
              <a:spLocks noChangeArrowheads="1"/>
            </p:cNvSpPr>
            <p:nvPr/>
          </p:nvSpPr>
          <p:spPr bwMode="auto">
            <a:xfrm>
              <a:off x="2032" y="2051"/>
              <a:ext cx="1006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dirty="0" smtClean="0">
                  <a:solidFill>
                    <a:srgbClr val="0066FF"/>
                  </a:solidFill>
                  <a:latin typeface="Times New Roman" panose="02020603050405020304" pitchFamily="18" charset="0"/>
                </a:rPr>
                <a:t>ALU</a:t>
              </a:r>
              <a:r>
                <a:rPr lang="zh-CN" altLang="en-US" dirty="0" smtClean="0">
                  <a:solidFill>
                    <a:srgbClr val="0066FF"/>
                  </a:solidFill>
                  <a:latin typeface="Times New Roman" panose="02020603050405020304" pitchFamily="18" charset="0"/>
                </a:rPr>
                <a:t>数据总线</a:t>
              </a:r>
              <a:r>
                <a:rPr lang="zh-CN" altLang="zh-CN" dirty="0" smtClean="0">
                  <a:solidFill>
                    <a:srgbClr val="0066FF"/>
                  </a:solidFill>
                  <a:latin typeface="Times New Roman" panose="02020603050405020304" pitchFamily="18" charset="0"/>
                </a:rPr>
                <a:t>16</a:t>
              </a:r>
              <a:r>
                <a:rPr lang="zh-CN" altLang="en-US" dirty="0">
                  <a:solidFill>
                    <a:srgbClr val="0066FF"/>
                  </a:solidFill>
                  <a:latin typeface="Times New Roman" panose="02020603050405020304" pitchFamily="18" charset="0"/>
                </a:rPr>
                <a:t>位</a:t>
              </a:r>
            </a:p>
          </p:txBody>
        </p:sp>
        <p:sp>
          <p:nvSpPr>
            <p:cNvPr id="88" name="Line 86"/>
            <p:cNvSpPr>
              <a:spLocks noChangeShapeType="1"/>
            </p:cNvSpPr>
            <p:nvPr/>
          </p:nvSpPr>
          <p:spPr bwMode="auto">
            <a:xfrm flipH="1">
              <a:off x="4368" y="48"/>
              <a:ext cx="240" cy="190"/>
            </a:xfrm>
            <a:prstGeom prst="line">
              <a:avLst/>
            </a:prstGeom>
            <a:noFill/>
            <a:ln w="127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" name="Text Box 87"/>
            <p:cNvSpPr txBox="1">
              <a:spLocks noChangeArrowheads="1"/>
            </p:cNvSpPr>
            <p:nvPr/>
          </p:nvSpPr>
          <p:spPr bwMode="auto">
            <a:xfrm>
              <a:off x="4272" y="192"/>
              <a:ext cx="576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>
                  <a:solidFill>
                    <a:srgbClr val="0066FF"/>
                  </a:solidFill>
                  <a:latin typeface="Times New Roman" panose="02020603050405020304" pitchFamily="18" charset="0"/>
                </a:rPr>
                <a:t>20</a:t>
              </a:r>
              <a:r>
                <a:rPr lang="zh-CN" altLang="en-US">
                  <a:solidFill>
                    <a:srgbClr val="0066FF"/>
                  </a:solidFill>
                  <a:latin typeface="Times New Roman" panose="02020603050405020304" pitchFamily="18" charset="0"/>
                </a:rPr>
                <a:t>位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941328" y="4745318"/>
            <a:ext cx="930275" cy="470456"/>
            <a:chOff x="8039100" y="5671676"/>
            <a:chExt cx="930275" cy="470456"/>
          </a:xfrm>
        </p:grpSpPr>
        <p:sp>
          <p:nvSpPr>
            <p:cNvPr id="98" name="Rectangle 4"/>
            <p:cNvSpPr>
              <a:spLocks noChangeArrowheads="1"/>
            </p:cNvSpPr>
            <p:nvPr/>
          </p:nvSpPr>
          <p:spPr bwMode="auto">
            <a:xfrm>
              <a:off x="8039100" y="5671676"/>
              <a:ext cx="901700" cy="470456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9" name="Text Box 5"/>
            <p:cNvSpPr txBox="1">
              <a:spLocks noChangeArrowheads="1"/>
            </p:cNvSpPr>
            <p:nvPr/>
          </p:nvSpPr>
          <p:spPr bwMode="auto">
            <a:xfrm>
              <a:off x="8099426" y="5756085"/>
              <a:ext cx="86994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dirty="0" smtClean="0">
                  <a:latin typeface="Times New Roman" panose="02020603050405020304" pitchFamily="18" charset="0"/>
                </a:rPr>
                <a:t>5      6</a:t>
              </a:r>
              <a:r>
                <a:rPr lang="zh-CN" altLang="zh-CN" dirty="0" smtClean="0">
                  <a:latin typeface="Times New Roman" panose="02020603050405020304" pitchFamily="18" charset="0"/>
                </a:rPr>
                <a:t> </a:t>
              </a:r>
              <a:endParaRPr lang="zh-CN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00" name="Line 66"/>
            <p:cNvSpPr>
              <a:spLocks noChangeShapeType="1"/>
            </p:cNvSpPr>
            <p:nvPr/>
          </p:nvSpPr>
          <p:spPr bwMode="auto">
            <a:xfrm>
              <a:off x="8489950" y="5671676"/>
              <a:ext cx="0" cy="465604"/>
            </a:xfrm>
            <a:prstGeom prst="line">
              <a:avLst/>
            </a:prstGeom>
            <a:noFill/>
            <a:ln w="12700">
              <a:solidFill>
                <a:srgbClr val="99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" name="椭圆 4"/>
          <p:cNvSpPr/>
          <p:nvPr/>
        </p:nvSpPr>
        <p:spPr>
          <a:xfrm>
            <a:off x="1981200" y="4496652"/>
            <a:ext cx="1727200" cy="100396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4500033" y="3215068"/>
            <a:ext cx="2131484" cy="100396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1625601" y="809807"/>
            <a:ext cx="2351614" cy="2887093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4133321" y="6238617"/>
            <a:ext cx="2604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执行部件（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EU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7241115" y="6238616"/>
            <a:ext cx="342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总线接口部件（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BIU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998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99"/>
    </mc:Choice>
    <mc:Fallback xmlns="">
      <p:transition spd="slow" advTm="12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1" grpId="0" animBg="1"/>
      <p:bldP spid="102" grpId="0" animBg="1"/>
      <p:bldP spid="103" grpId="0"/>
      <p:bldP spid="10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052736"/>
            <a:ext cx="10363200" cy="4611687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英特尔</a:t>
            </a: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位结构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IA-32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Intel Architecture-32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lvl="1">
              <a:lnSpc>
                <a:spcPct val="11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指令集结构</a:t>
            </a:r>
          </a:p>
          <a:p>
            <a:pPr>
              <a:lnSpc>
                <a:spcPct val="11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IA-32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处理器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Intel 80386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Intel 80486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Pentium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（奔腾）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Pentium Pro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Pentium II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Pentium III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Pentium 4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Celeron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（赛扬）、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Xeon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（至强）、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Pentium M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对角圆角矩形 3"/>
          <p:cNvSpPr/>
          <p:nvPr/>
        </p:nvSpPr>
        <p:spPr>
          <a:xfrm>
            <a:off x="952464" y="71414"/>
            <a:ext cx="7215238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1.2.2 IA-32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处理器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"/>
    </mc:Choice>
    <mc:Fallback xmlns="">
      <p:transition spd="slow" advTm="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3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3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3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3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3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3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3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3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30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30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728541" y="1214422"/>
            <a:ext cx="7871849" cy="4284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  <a:defRPr sz="1400">
                <a:solidFill>
                  <a:schemeClr val="tx1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p"/>
            </a:pPr>
            <a:r>
              <a:rPr lang="zh-CN" altLang="en-US" sz="2400" b="1" kern="0" dirty="0" smtClean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数字逻辑（数字电路）</a:t>
            </a:r>
          </a:p>
          <a:p>
            <a:pPr marL="1257300" lvl="2" indent="-342900"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提供硬件基础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p"/>
            </a:pPr>
            <a:r>
              <a:rPr lang="zh-CN" altLang="en-US" sz="2400" b="1" kern="0" dirty="0" smtClean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计算机组成原理</a:t>
            </a:r>
          </a:p>
          <a:p>
            <a:pPr marL="1257300" lvl="2" indent="-342900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确立计算机部件功能</a:t>
            </a:r>
          </a:p>
          <a:p>
            <a:pPr marL="1257300" lvl="2" indent="-342900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掌握计算机工作原理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p"/>
            </a:pPr>
            <a:r>
              <a:rPr lang="zh-CN" altLang="en-US" sz="2400" b="1" kern="0" dirty="0" smtClean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汇编语言程序设计</a:t>
            </a:r>
          </a:p>
          <a:p>
            <a:pPr marL="1257300" lvl="2" indent="-342900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建立必备软件基础</a:t>
            </a:r>
          </a:p>
          <a:p>
            <a:pPr marL="1257300" lvl="2" indent="-342900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 kern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掌握指令系统、程序格式</a:t>
            </a:r>
          </a:p>
        </p:txBody>
      </p:sp>
      <p:sp>
        <p:nvSpPr>
          <p:cNvPr id="6" name="对角圆角矩形 5"/>
          <p:cNvSpPr/>
          <p:nvPr/>
        </p:nvSpPr>
        <p:spPr>
          <a:xfrm>
            <a:off x="1095340" y="71414"/>
            <a:ext cx="4568612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先 修 课 程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33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57"/>
    </mc:Choice>
    <mc:Fallback xmlns="">
      <p:transition spd="slow" advTm="62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977553"/>
            <a:ext cx="9502080" cy="46116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位结构</a:t>
            </a:r>
          </a:p>
          <a:p>
            <a:pPr lvl="1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数据总线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32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位，地址总线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32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位，可寻址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4GB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主存</a:t>
            </a:r>
          </a:p>
          <a:p>
            <a:pPr lvl="1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80386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指令系统全面升级为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32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位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虚拟</a:t>
            </a: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8086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方式（</a:t>
            </a: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Virtual 8086 Mode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保护方式下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的一种特殊状态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管理方式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System Management 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Mode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SMM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低功耗节能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状态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</a:pPr>
            <a:endParaRPr lang="zh-CN" altLang="en-US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buNone/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77189" name="Picture 5" descr="i386-pga-pack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295" y="4421156"/>
            <a:ext cx="3048000" cy="167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7190" name="Text Box 6"/>
          <p:cNvSpPr txBox="1">
            <a:spLocks noChangeArrowheads="1"/>
          </p:cNvSpPr>
          <p:nvPr/>
        </p:nvSpPr>
        <p:spPr bwMode="auto">
          <a:xfrm>
            <a:off x="9840416" y="6171999"/>
            <a:ext cx="1539758" cy="463846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Intel 386</a:t>
            </a:r>
            <a:endParaRPr kumimoji="1" lang="zh-CN" altLang="en-US" sz="24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gray">
          <a:xfrm>
            <a:off x="983432" y="56818"/>
            <a:ext cx="7992888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b="1" kern="0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(1)  80386</a:t>
            </a:r>
            <a:endParaRPr lang="zh-CN" altLang="en-US" sz="4000" b="1" kern="0" cap="all" dirty="0">
              <a:ln w="9000" cmpd="sng">
                <a:solidFill>
                  <a:srgbClr val="8064A2">
                    <a:shade val="50000"/>
                    <a:satMod val="120000"/>
                  </a:srgbClr>
                </a:solidFill>
                <a:prstDash val="solid"/>
              </a:ln>
              <a:solidFill>
                <a:prstClr val="black"/>
              </a:soli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67882" y="4892562"/>
            <a:ext cx="813690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14400" y="5132320"/>
            <a:ext cx="8061920" cy="6532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进入工作状态后，处理器会根据当时的使用环境，自动减速运行或停止运行。这时处理器可以控制其他部件停止工作，从而使微机的整体耗电降到最少。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4"/>
    </mc:Choice>
    <mc:Fallback xmlns="">
      <p:transition spd="slow" advTm="1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7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7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7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0026817"/>
              </p:ext>
            </p:extLst>
          </p:nvPr>
        </p:nvGraphicFramePr>
        <p:xfrm>
          <a:off x="0" y="1208087"/>
          <a:ext cx="12192000" cy="534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" r:id="rId4" imgW="5219700" imgH="2514600" progId="Visio.Drawing.11">
                  <p:embed/>
                </p:oleObj>
              </mc:Choice>
              <mc:Fallback>
                <p:oleObj r:id="rId4" imgW="5219700" imgH="2514600" progId="Visio.Drawing.11">
                  <p:embed/>
                  <p:pic>
                    <p:nvPicPr>
                      <p:cNvPr id="0" name="Picture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208087"/>
                        <a:ext cx="12192000" cy="53451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810001" y="1212851"/>
            <a:ext cx="3924300" cy="2371725"/>
          </a:xfrm>
          <a:prstGeom prst="rect">
            <a:avLst/>
          </a:prstGeom>
          <a:noFill/>
          <a:ln w="57150" cmpd="sng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>
              <a:solidFill>
                <a:srgbClr val="CC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09551" y="3898900"/>
            <a:ext cx="3238500" cy="2328862"/>
          </a:xfrm>
          <a:prstGeom prst="rect">
            <a:avLst/>
          </a:prstGeom>
          <a:noFill/>
          <a:ln w="57150" cmpd="sng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>
              <a:solidFill>
                <a:srgbClr val="CC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915833" y="4578351"/>
            <a:ext cx="1314451" cy="1500187"/>
          </a:xfrm>
          <a:prstGeom prst="rect">
            <a:avLst/>
          </a:prstGeom>
          <a:noFill/>
          <a:ln w="57150" cmpd="sng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>
              <a:solidFill>
                <a:srgbClr val="CC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6345767" y="4657725"/>
            <a:ext cx="1238251" cy="1371600"/>
          </a:xfrm>
          <a:prstGeom prst="rect">
            <a:avLst/>
          </a:prstGeom>
          <a:noFill/>
          <a:ln w="57150" cmpd="sng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>
              <a:solidFill>
                <a:srgbClr val="CC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8775701" y="1193801"/>
            <a:ext cx="1428751" cy="1214437"/>
          </a:xfrm>
          <a:prstGeom prst="rect">
            <a:avLst/>
          </a:prstGeom>
          <a:noFill/>
          <a:ln w="57150" cmpd="sng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>
              <a:solidFill>
                <a:srgbClr val="CC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8786284" y="3287712"/>
            <a:ext cx="1371600" cy="1843088"/>
          </a:xfrm>
          <a:prstGeom prst="rect">
            <a:avLst/>
          </a:prstGeom>
          <a:noFill/>
          <a:ln w="57150" cmpd="sng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>
              <a:solidFill>
                <a:srgbClr val="CC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" name="Text Box 54"/>
          <p:cNvSpPr txBox="1">
            <a:spLocks noChangeArrowheads="1"/>
          </p:cNvSpPr>
          <p:nvPr/>
        </p:nvSpPr>
        <p:spPr bwMode="gray">
          <a:xfrm>
            <a:off x="983432" y="56818"/>
            <a:ext cx="7992888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b="1" kern="0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(2) 80386</a:t>
            </a:r>
            <a:r>
              <a:rPr lang="zh-CN" altLang="en-US" sz="4000" b="1" kern="0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的功能结构图 </a:t>
            </a:r>
            <a:endParaRPr lang="zh-CN" altLang="en-US" sz="4000" b="1" kern="0" cap="all" dirty="0">
              <a:ln w="9000" cmpd="sng">
                <a:solidFill>
                  <a:srgbClr val="8064A2">
                    <a:shade val="50000"/>
                    <a:satMod val="120000"/>
                  </a:srgbClr>
                </a:solidFill>
                <a:prstDash val="solid"/>
              </a:ln>
              <a:solidFill>
                <a:prstClr val="black"/>
              </a:soli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54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57"/>
    </mc:Choice>
    <mc:Fallback xmlns="">
      <p:transition spd="slow" advTm="50857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980728"/>
            <a:ext cx="10363200" cy="461168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80486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＝</a:t>
            </a: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80386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＋</a:t>
            </a: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80387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＋</a:t>
            </a: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8KB Cache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E46C0A"/>
                </a:solidFill>
                <a:latin typeface="微软雅黑" pitchFamily="34" charset="-122"/>
                <a:ea typeface="微软雅黑" pitchFamily="34" charset="-122"/>
              </a:rPr>
              <a:t>集成浮点处理单元</a:t>
            </a:r>
            <a:r>
              <a:rPr lang="en-US" altLang="zh-CN" sz="2400" b="1" dirty="0" smtClean="0">
                <a:solidFill>
                  <a:srgbClr val="E46C0A"/>
                </a:solidFill>
                <a:latin typeface="微软雅黑" pitchFamily="34" charset="-122"/>
                <a:ea typeface="微软雅黑" pitchFamily="34" charset="-122"/>
              </a:rPr>
              <a:t>FPU</a:t>
            </a:r>
            <a:r>
              <a:rPr lang="zh-CN" altLang="en-US" sz="2400" b="1" dirty="0" smtClean="0">
                <a:solidFill>
                  <a:srgbClr val="E46C0A"/>
                </a:solidFill>
                <a:latin typeface="微软雅黑" pitchFamily="34" charset="-122"/>
                <a:ea typeface="微软雅黑" pitchFamily="34" charset="-122"/>
              </a:rPr>
              <a:t>（数学协处理器）</a:t>
            </a:r>
            <a:endParaRPr lang="zh-CN" altLang="en-US" sz="2400" b="1" dirty="0">
              <a:solidFill>
                <a:srgbClr val="E46C0A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8086/8088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8087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80286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80287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80386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80387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E46C0A"/>
                </a:solidFill>
                <a:latin typeface="微软雅黑" pitchFamily="34" charset="-122"/>
                <a:ea typeface="微软雅黑" pitchFamily="34" charset="-122"/>
              </a:rPr>
              <a:t>具有片上高速缓冲存储器</a:t>
            </a:r>
            <a:r>
              <a:rPr lang="en-US" altLang="zh-CN" sz="2400" b="1" dirty="0">
                <a:solidFill>
                  <a:srgbClr val="E46C0A"/>
                </a:solidFill>
                <a:latin typeface="微软雅黑" pitchFamily="34" charset="-122"/>
                <a:ea typeface="微软雅黑" pitchFamily="34" charset="-122"/>
              </a:rPr>
              <a:t>(L1 Cache)</a:t>
            </a: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微处理器与主存之间速度很快但容量较小的存储器</a:t>
            </a: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用于提高整个存储器系统的存取速度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融合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RISC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的技术的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CISC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（复杂指令集计算机）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指令流水线</a:t>
            </a: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指令执行划分成多个步骤在多个部件中独立地进行</a:t>
            </a: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多条指令可以在不同的执行阶段同时进行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时钟倍频思想 </a:t>
            </a:r>
          </a:p>
        </p:txBody>
      </p:sp>
      <p:sp>
        <p:nvSpPr>
          <p:cNvPr id="4" name="Text Box 54"/>
          <p:cNvSpPr txBox="1">
            <a:spLocks noChangeArrowheads="1"/>
          </p:cNvSpPr>
          <p:nvPr/>
        </p:nvSpPr>
        <p:spPr bwMode="gray">
          <a:xfrm>
            <a:off x="983432" y="56818"/>
            <a:ext cx="7992888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b="1" kern="0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(3) 80486</a:t>
            </a:r>
            <a:endParaRPr lang="zh-CN" altLang="en-US" sz="4000" b="1" kern="0" cap="all" dirty="0">
              <a:ln w="9000" cmpd="sng">
                <a:solidFill>
                  <a:srgbClr val="8064A2">
                    <a:shade val="50000"/>
                    <a:satMod val="120000"/>
                  </a:srgbClr>
                </a:solidFill>
                <a:prstDash val="solid"/>
              </a:ln>
              <a:solidFill>
                <a:prstClr val="black"/>
              </a:soli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14400" y="6165304"/>
            <a:ext cx="5760640" cy="5040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将外部时钟频率翻倍作为内部工作时钟频率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475"/>
    </mc:Choice>
    <mc:Fallback xmlns="">
      <p:transition spd="slow" advTm="274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8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8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8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8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8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8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82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82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82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11424" y="981075"/>
            <a:ext cx="10704512" cy="59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 algn="just" rtl="0" fontAlgn="base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Blip>
                <a:blip r:embed="rId4"/>
              </a:buBlip>
              <a:defRPr sz="2800" b="1" kern="1200">
                <a:solidFill>
                  <a:srgbClr val="193C7D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anose="05000000000000000000" pitchFamily="2" charset="2"/>
              <a:buBlip>
                <a:blip r:embed="rId5"/>
              </a:buBlip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?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相对于</a:t>
            </a:r>
            <a:r>
              <a:rPr lang="zh-CN" altLang="zh-CN" sz="2400" dirty="0" smtClean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386</a:t>
            </a:r>
            <a:r>
              <a:rPr lang="zh-CN" altLang="en-US" sz="2400" dirty="0" smtClean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 sz="2400" dirty="0" smtClean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486</a:t>
            </a:r>
            <a:r>
              <a:rPr lang="zh-CN" altLang="en-US" sz="2400" dirty="0" smtClean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主要是增加了</a:t>
            </a:r>
            <a:r>
              <a:rPr lang="zh-CN" altLang="zh-CN" sz="2400" dirty="0" smtClean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8K</a:t>
            </a:r>
            <a:r>
              <a:rPr lang="zh-CN" altLang="en-US" sz="2400" dirty="0" smtClean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zh-CN" sz="2400" dirty="0" smtClean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Cache</a:t>
            </a:r>
            <a:r>
              <a:rPr lang="zh-CN" altLang="en-US" sz="2400" dirty="0" smtClean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及将</a:t>
            </a:r>
            <a:r>
              <a:rPr lang="zh-CN" altLang="zh-CN" sz="2400" dirty="0" smtClean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FPU</a:t>
            </a:r>
            <a:r>
              <a:rPr lang="zh-CN" altLang="en-US" sz="2400" dirty="0" smtClean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集成到</a:t>
            </a:r>
            <a:r>
              <a:rPr lang="zh-CN" altLang="zh-CN" sz="2400" dirty="0" smtClean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r>
              <a:rPr lang="zh-CN" altLang="en-US" sz="2400" dirty="0" smtClean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中</a:t>
            </a:r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785272879"/>
              </p:ext>
            </p:extLst>
          </p:nvPr>
        </p:nvGraphicFramePr>
        <p:xfrm>
          <a:off x="745067" y="1397000"/>
          <a:ext cx="11137900" cy="530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" r:id="rId6" imgW="5158740" imgH="3162300" progId="Visio.Drawing.11">
                  <p:embed/>
                </p:oleObj>
              </mc:Choice>
              <mc:Fallback>
                <p:oleObj r:id="rId6" imgW="5158740" imgH="3162300" progId="Visio.Drawing.11">
                  <p:embed/>
                  <p:pic>
                    <p:nvPicPr>
                      <p:cNvPr id="0" name="Picture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067" y="1397000"/>
                        <a:ext cx="11137900" cy="5308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09652" y="4719639"/>
            <a:ext cx="1847849" cy="1957387"/>
          </a:xfrm>
          <a:prstGeom prst="rect">
            <a:avLst/>
          </a:prstGeom>
          <a:noFill/>
          <a:ln w="38100" cmpd="sng">
            <a:solidFill>
              <a:srgbClr val="FF0066"/>
            </a:solidFill>
            <a:prstDash val="dashDot"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>
              <a:solidFill>
                <a:srgbClr val="CC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39933" y="2284414"/>
            <a:ext cx="1314451" cy="1900237"/>
          </a:xfrm>
          <a:prstGeom prst="rect">
            <a:avLst/>
          </a:prstGeom>
          <a:noFill/>
          <a:ln w="38100" cmpd="sng">
            <a:solidFill>
              <a:srgbClr val="FF0066"/>
            </a:solidFill>
            <a:prstDash val="dashDot"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>
              <a:solidFill>
                <a:srgbClr val="CC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" name="Text Box 54"/>
          <p:cNvSpPr txBox="1">
            <a:spLocks noChangeArrowheads="1"/>
          </p:cNvSpPr>
          <p:nvPr/>
        </p:nvSpPr>
        <p:spPr bwMode="gray">
          <a:xfrm>
            <a:off x="983432" y="56818"/>
            <a:ext cx="7992888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b="1" kern="0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(4) 80486</a:t>
            </a:r>
            <a:r>
              <a:rPr lang="zh-CN" altLang="en-US" sz="4000" b="1" kern="0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的功能结构图 </a:t>
            </a:r>
            <a:endParaRPr lang="zh-CN" altLang="en-US" sz="4000" b="1" kern="0" cap="all" dirty="0">
              <a:ln w="9000" cmpd="sng">
                <a:solidFill>
                  <a:srgbClr val="8064A2">
                    <a:shade val="50000"/>
                    <a:satMod val="120000"/>
                  </a:srgbClr>
                </a:solidFill>
                <a:prstDash val="solid"/>
              </a:ln>
              <a:solidFill>
                <a:prstClr val="black"/>
              </a:soli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302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91"/>
    </mc:Choice>
    <mc:Fallback xmlns="">
      <p:transition spd="slow" advTm="52591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049561"/>
            <a:ext cx="10363200" cy="46116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俗称的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80586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处理器，奔腾处理器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32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位结构，连接主存的</a:t>
            </a:r>
            <a:r>
              <a:rPr lang="zh-CN" altLang="en-US" sz="28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外部数据总线是</a:t>
            </a:r>
            <a:r>
              <a:rPr lang="en-US" altLang="zh-CN" sz="28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64</a:t>
            </a:r>
            <a:r>
              <a:rPr lang="zh-CN" altLang="en-US" sz="28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位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超标量（</a:t>
            </a: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Superscalar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）技术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具有可以并行工作的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条整数处理流水线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可以达到每个时钟周期执行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条指令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双路高速缓冲结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构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8KB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代码高速缓冲存储器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8KB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数据高速缓冲存储器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79236" name="Picture 4" descr="AP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6024" r="5501" b="6631"/>
          <a:stretch>
            <a:fillRect/>
          </a:stretch>
        </p:blipFill>
        <p:spPr bwMode="auto">
          <a:xfrm>
            <a:off x="8976320" y="3717032"/>
            <a:ext cx="2736304" cy="20882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9237" name="Text Box 5"/>
          <p:cNvSpPr txBox="1">
            <a:spLocks noChangeArrowheads="1"/>
          </p:cNvSpPr>
          <p:nvPr/>
        </p:nvSpPr>
        <p:spPr bwMode="auto">
          <a:xfrm>
            <a:off x="9192344" y="5805264"/>
            <a:ext cx="2263738" cy="4638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Intel Pentium</a:t>
            </a:r>
            <a:endParaRPr kumimoji="1" lang="zh-CN" altLang="en-US" sz="24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gray">
          <a:xfrm>
            <a:off x="983432" y="56818"/>
            <a:ext cx="7992888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b="1" kern="0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(5) Pentium</a:t>
            </a:r>
            <a:endParaRPr lang="zh-CN" altLang="en-US" sz="4000" b="1" kern="0" cap="all" dirty="0">
              <a:ln w="9000" cmpd="sng">
                <a:solidFill>
                  <a:srgbClr val="8064A2">
                    <a:shade val="50000"/>
                    <a:satMod val="120000"/>
                  </a:srgbClr>
                </a:solidFill>
                <a:prstDash val="solid"/>
              </a:ln>
              <a:solidFill>
                <a:prstClr val="black"/>
              </a:soli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07768" y="4499538"/>
            <a:ext cx="4533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（减少争用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的情况）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558"/>
    </mc:Choice>
    <mc:Fallback xmlns="">
      <p:transition spd="slow" advTm="157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9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9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9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9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9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9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9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9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9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7" grpId="0" animBg="1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052736"/>
            <a:ext cx="10363200" cy="461168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原称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P6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，中文名称为“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高能奔腾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”</a:t>
            </a:r>
          </a:p>
          <a:p>
            <a:pPr>
              <a:lnSpc>
                <a:spcPct val="120000"/>
              </a:lnSpc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两个芯片组成</a:t>
            </a:r>
          </a:p>
          <a:p>
            <a:pPr lvl="1">
              <a:lnSpc>
                <a:spcPct val="120000"/>
              </a:lnSpc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CPU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与一级（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L1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Cache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8KB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代码和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8KB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数据）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二级（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L2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Cache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256KB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512KB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扩展的超标量技术</a:t>
            </a:r>
          </a:p>
          <a:p>
            <a:pPr lvl="1">
              <a:lnSpc>
                <a:spcPct val="120000"/>
              </a:lnSpc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级指令流水线</a:t>
            </a:r>
          </a:p>
          <a:p>
            <a:pPr lvl="1">
              <a:lnSpc>
                <a:spcPct val="12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能同时执行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条指令</a:t>
            </a: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动态执行技术</a:t>
            </a:r>
          </a:p>
          <a:p>
            <a:pPr lvl="1">
              <a:lnSpc>
                <a:spcPct val="12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分支预测、数据流分析和推测执行</a:t>
            </a:r>
          </a:p>
        </p:txBody>
      </p:sp>
      <p:sp>
        <p:nvSpPr>
          <p:cNvPr id="4" name="Text Box 54"/>
          <p:cNvSpPr txBox="1">
            <a:spLocks noChangeArrowheads="1"/>
          </p:cNvSpPr>
          <p:nvPr/>
        </p:nvSpPr>
        <p:spPr bwMode="gray">
          <a:xfrm>
            <a:off x="983432" y="56818"/>
            <a:ext cx="7992888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b="1" kern="0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(6) Pentium Pro</a:t>
            </a:r>
            <a:endParaRPr lang="zh-CN" altLang="en-US" sz="4000" b="1" kern="0" cap="all" dirty="0">
              <a:ln w="9000" cmpd="sng">
                <a:solidFill>
                  <a:srgbClr val="8064A2">
                    <a:shade val="50000"/>
                    <a:satMod val="120000"/>
                  </a:srgbClr>
                </a:solidFill>
                <a:prstDash val="solid"/>
              </a:ln>
              <a:solidFill>
                <a:prstClr val="black"/>
              </a:soli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19436" y="5961547"/>
            <a:ext cx="3960440" cy="603920"/>
            <a:chOff x="1019436" y="5961547"/>
            <a:chExt cx="3960440" cy="603920"/>
          </a:xfrm>
        </p:grpSpPr>
        <p:sp>
          <p:nvSpPr>
            <p:cNvPr id="2" name="文本框 1"/>
            <p:cNvSpPr txBox="1"/>
            <p:nvPr/>
          </p:nvSpPr>
          <p:spPr>
            <a:xfrm>
              <a:off x="1019436" y="6165357"/>
              <a:ext cx="39604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预测程序的正确转移方向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下箭头 2"/>
            <p:cNvSpPr/>
            <p:nvPr/>
          </p:nvSpPr>
          <p:spPr>
            <a:xfrm>
              <a:off x="2279576" y="5961547"/>
              <a:ext cx="216024" cy="21602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847528" y="5961547"/>
            <a:ext cx="4536504" cy="616134"/>
            <a:chOff x="3542946" y="5961547"/>
            <a:chExt cx="4536504" cy="616134"/>
          </a:xfrm>
        </p:grpSpPr>
        <p:sp>
          <p:nvSpPr>
            <p:cNvPr id="6" name="文本框 5"/>
            <p:cNvSpPr txBox="1"/>
            <p:nvPr/>
          </p:nvSpPr>
          <p:spPr>
            <a:xfrm>
              <a:off x="3542946" y="6177571"/>
              <a:ext cx="45365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分析哪些指令依赖于其他指令的结果</a:t>
              </a:r>
            </a:p>
          </p:txBody>
        </p:sp>
        <p:sp>
          <p:nvSpPr>
            <p:cNvPr id="8" name="下箭头 7"/>
            <p:cNvSpPr/>
            <p:nvPr/>
          </p:nvSpPr>
          <p:spPr>
            <a:xfrm>
              <a:off x="5561094" y="5961547"/>
              <a:ext cx="216024" cy="21602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539716" y="5952455"/>
            <a:ext cx="5112568" cy="603920"/>
            <a:chOff x="1991544" y="5961547"/>
            <a:chExt cx="5112568" cy="603920"/>
          </a:xfrm>
        </p:grpSpPr>
        <p:sp>
          <p:nvSpPr>
            <p:cNvPr id="7" name="下箭头 6"/>
            <p:cNvSpPr/>
            <p:nvPr/>
          </p:nvSpPr>
          <p:spPr>
            <a:xfrm>
              <a:off x="4007768" y="5961547"/>
              <a:ext cx="216024" cy="21602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991544" y="6165357"/>
              <a:ext cx="5112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利用分支预测、数据流分析，推测执行指令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717"/>
    </mc:Choice>
    <mc:Fallback xmlns="">
      <p:transition spd="slow" advTm="120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0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0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0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0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0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0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0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0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0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052736"/>
            <a:ext cx="10363200" cy="4611687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多媒体扩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展技术（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MMX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技术）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MMX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MutliMedia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eXtension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lvl="1">
              <a:lnSpc>
                <a:spcPct val="13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新增了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57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条整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数运算多媒体指令</a:t>
            </a:r>
          </a:p>
          <a:p>
            <a:pPr lvl="1">
              <a:lnSpc>
                <a:spcPct val="13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图像、音频、视频和通信方面的程序进行优化</a:t>
            </a:r>
          </a:p>
          <a:p>
            <a:pPr lvl="1">
              <a:lnSpc>
                <a:spcPct val="13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提升微机对多媒体的处理能力</a:t>
            </a:r>
          </a:p>
          <a:p>
            <a:pPr>
              <a:lnSpc>
                <a:spcPct val="130000"/>
              </a:lnSpc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Pentium MMX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（多能奔腾）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MMX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指令应用于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Pentium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处理器</a:t>
            </a:r>
          </a:p>
          <a:p>
            <a:pPr>
              <a:lnSpc>
                <a:spcPct val="130000"/>
              </a:lnSpc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Pentium II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MMX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指令应用于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Pentium Pro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 Box 54"/>
          <p:cNvSpPr txBox="1">
            <a:spLocks noChangeArrowheads="1"/>
          </p:cNvSpPr>
          <p:nvPr/>
        </p:nvSpPr>
        <p:spPr bwMode="gray">
          <a:xfrm>
            <a:off x="983432" y="56818"/>
            <a:ext cx="7992888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b="1" kern="0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(7) Pentium II</a:t>
            </a:r>
            <a:endParaRPr lang="zh-CN" altLang="en-US" sz="4000" b="1" kern="0" cap="all" dirty="0">
              <a:ln w="9000" cmpd="sng">
                <a:solidFill>
                  <a:srgbClr val="8064A2">
                    <a:shade val="50000"/>
                    <a:satMod val="120000"/>
                  </a:srgbClr>
                </a:solidFill>
                <a:prstDash val="solid"/>
              </a:ln>
              <a:solidFill>
                <a:prstClr val="black"/>
              </a:soli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56040" y="4581128"/>
            <a:ext cx="537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Pentium MMX = Pentium + MMX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56040" y="5744405"/>
            <a:ext cx="537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Pentium II = Pentium pro + MMX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726"/>
    </mc:Choice>
    <mc:Fallback xmlns="">
      <p:transition spd="slow" advTm="78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1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1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1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1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1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3432" y="1066800"/>
            <a:ext cx="10729192" cy="524252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zh-CN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PⅢ 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PII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基础上增加了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70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条</a:t>
            </a:r>
            <a:r>
              <a:rPr lang="zh-CN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SSE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zh-CN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Streaming SIMD Extension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指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令（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原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称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MMX-2)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；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lnSpc>
                <a:spcPct val="12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侧重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于浮点单精度多媒体运算，极大地提高了浮点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数据的处理能力。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什么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zh-CN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SIMD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lnSpc>
                <a:spcPct val="12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即单指令多数据，也就是一条指令同时处理多个数据，主要用于处理多媒体数据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 Box 54"/>
          <p:cNvSpPr txBox="1">
            <a:spLocks noChangeArrowheads="1"/>
          </p:cNvSpPr>
          <p:nvPr/>
        </p:nvSpPr>
        <p:spPr bwMode="gray">
          <a:xfrm>
            <a:off x="983432" y="56818"/>
            <a:ext cx="7992888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b="1" kern="0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(8) Pentium III</a:t>
            </a:r>
            <a:endParaRPr lang="zh-CN" altLang="en-US" sz="4000" b="1" kern="0" cap="all" dirty="0">
              <a:ln w="9000" cmpd="sng">
                <a:solidFill>
                  <a:srgbClr val="8064A2">
                    <a:shade val="50000"/>
                    <a:satMod val="120000"/>
                  </a:srgbClr>
                </a:solidFill>
                <a:prstDash val="solid"/>
              </a:ln>
              <a:solidFill>
                <a:prstClr val="black"/>
              </a:soli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200"/>
    </mc:Choice>
    <mc:Fallback xmlns="">
      <p:transition spd="slow" advTm="68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2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2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0" y="1066800"/>
            <a:ext cx="11074400" cy="5638800"/>
          </a:xfrm>
        </p:spPr>
        <p:txBody>
          <a:bodyPr/>
          <a:lstStyle/>
          <a:p>
            <a:r>
              <a:rPr lang="en-US" altLang="zh-CN" sz="2800" b="1" dirty="0" err="1">
                <a:solidFill>
                  <a:srgbClr val="FF0000"/>
                </a:solidFill>
              </a:rPr>
              <a:t>NetBurst</a:t>
            </a:r>
            <a:r>
              <a:rPr lang="zh-CN" altLang="en-US" sz="2800" b="1" dirty="0">
                <a:solidFill>
                  <a:srgbClr val="FF0000"/>
                </a:solidFill>
              </a:rPr>
              <a:t>的微结构</a:t>
            </a:r>
            <a:r>
              <a:rPr lang="zh-CN" altLang="en-US" sz="2800" dirty="0"/>
              <a:t>（</a:t>
            </a:r>
            <a:r>
              <a:rPr lang="en-US" altLang="zh-CN" sz="2800" dirty="0"/>
              <a:t>Microarchitecture</a:t>
            </a:r>
            <a:r>
              <a:rPr lang="zh-CN" altLang="en-US" sz="2800" dirty="0"/>
              <a:t>） </a:t>
            </a:r>
          </a:p>
          <a:p>
            <a:pPr lvl="1"/>
            <a:r>
              <a:rPr lang="zh-CN" altLang="en-US" sz="2400" dirty="0"/>
              <a:t>第一个基于</a:t>
            </a:r>
            <a:r>
              <a:rPr lang="zh-CN" altLang="zh-CN" sz="2400" dirty="0"/>
              <a:t>NetBurst</a:t>
            </a:r>
            <a:r>
              <a:rPr lang="zh-CN" altLang="en-US" sz="2400" dirty="0"/>
              <a:t>微结构的</a:t>
            </a:r>
            <a:r>
              <a:rPr lang="zh-CN" altLang="zh-CN" sz="2400" dirty="0"/>
              <a:t>CPU</a:t>
            </a:r>
            <a:r>
              <a:rPr lang="zh-CN" altLang="en-US" sz="2400" dirty="0"/>
              <a:t>，该结构允许</a:t>
            </a:r>
            <a:r>
              <a:rPr lang="zh-CN" altLang="zh-CN" sz="2400" dirty="0"/>
              <a:t>CPU</a:t>
            </a:r>
            <a:r>
              <a:rPr lang="zh-CN" altLang="en-US" sz="2400" dirty="0"/>
              <a:t>运行在更高的时钟</a:t>
            </a:r>
            <a:r>
              <a:rPr lang="zh-CN" altLang="en-US" sz="2400" dirty="0" smtClean="0"/>
              <a:t>速度；（</a:t>
            </a:r>
            <a:r>
              <a:rPr lang="en-US" altLang="zh-CN" sz="2400" dirty="0"/>
              <a:t>400MHz</a:t>
            </a:r>
            <a:r>
              <a:rPr lang="zh-CN" altLang="en-US" sz="2400" dirty="0"/>
              <a:t>的前端总线）</a:t>
            </a:r>
            <a:endParaRPr lang="zh-CN" altLang="en-US" sz="2400" dirty="0" smtClean="0"/>
          </a:p>
          <a:p>
            <a:r>
              <a:rPr lang="zh-CN" altLang="en-US" sz="2800" dirty="0" smtClean="0"/>
              <a:t>支持超线程</a:t>
            </a:r>
            <a:r>
              <a:rPr lang="zh-CN" altLang="en-US" sz="2800" dirty="0"/>
              <a:t>技术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Hyper Threading</a:t>
            </a:r>
            <a:r>
              <a:rPr lang="zh-CN" altLang="en-US" sz="2800" dirty="0" smtClean="0"/>
              <a:t>）</a:t>
            </a:r>
          </a:p>
          <a:p>
            <a:pPr lvl="1"/>
            <a:r>
              <a:rPr lang="zh-CN" altLang="en-US" sz="2400" dirty="0" smtClean="0"/>
              <a:t>线程</a:t>
            </a:r>
            <a:r>
              <a:rPr lang="zh-CN" altLang="en-US" sz="2400" dirty="0"/>
              <a:t>级并</a:t>
            </a:r>
            <a:r>
              <a:rPr lang="zh-CN" altLang="en-US" sz="2400" dirty="0" smtClean="0"/>
              <a:t>行方法（</a:t>
            </a:r>
            <a:r>
              <a:rPr lang="en-US" altLang="zh-CN" sz="2400" dirty="0"/>
              <a:t>Thread-Level </a:t>
            </a:r>
            <a:r>
              <a:rPr lang="en-US" altLang="zh-CN" sz="2400" dirty="0" smtClean="0"/>
              <a:t>Parallel</a:t>
            </a:r>
            <a:r>
              <a:rPr lang="zh-CN" altLang="en-US" sz="2400" dirty="0" smtClean="0"/>
              <a:t>，</a:t>
            </a:r>
            <a:r>
              <a:rPr lang="en-US" altLang="zh-CN" sz="2400" dirty="0"/>
              <a:t> TLP </a:t>
            </a:r>
            <a:r>
              <a:rPr lang="zh-CN" altLang="en-US" sz="2400" dirty="0" smtClean="0"/>
              <a:t>）</a:t>
            </a:r>
            <a:endParaRPr lang="zh-CN" altLang="en-US" sz="2400" dirty="0"/>
          </a:p>
          <a:p>
            <a:pPr lvl="1"/>
            <a:r>
              <a:rPr lang="zh-CN" altLang="en-US" sz="2400" dirty="0"/>
              <a:t>发掘程序中的并行性</a:t>
            </a:r>
          </a:p>
          <a:p>
            <a:pPr lvl="1"/>
            <a:r>
              <a:rPr lang="zh-CN" altLang="en-US" sz="2400" dirty="0"/>
              <a:t>一个物理处理器形成两个逻辑处理器</a:t>
            </a:r>
          </a:p>
          <a:p>
            <a:r>
              <a:rPr lang="zh-CN" altLang="en-US" sz="2800" dirty="0" smtClean="0"/>
              <a:t>支持</a:t>
            </a:r>
            <a:r>
              <a:rPr lang="en-US" altLang="zh-CN" sz="2800" dirty="0" smtClean="0"/>
              <a:t>SSE2</a:t>
            </a:r>
            <a:r>
              <a:rPr lang="zh-CN" altLang="en-US" sz="2800" dirty="0"/>
              <a:t>指令</a:t>
            </a:r>
          </a:p>
          <a:p>
            <a:pPr lvl="1"/>
            <a:r>
              <a:rPr lang="zh-CN" altLang="en-US" sz="2400" dirty="0"/>
              <a:t>增强浮点双精度多媒体运算能力</a:t>
            </a:r>
            <a:endParaRPr lang="en-US" altLang="zh-CN" sz="2400" dirty="0"/>
          </a:p>
          <a:p>
            <a:r>
              <a:rPr lang="zh-CN" altLang="en-US" sz="2800" dirty="0" smtClean="0"/>
              <a:t>支持</a:t>
            </a:r>
            <a:r>
              <a:rPr lang="en-US" altLang="zh-CN" sz="2800" dirty="0" smtClean="0"/>
              <a:t>SSE3</a:t>
            </a:r>
            <a:r>
              <a:rPr lang="zh-CN" altLang="en-US" sz="2800" dirty="0"/>
              <a:t>指令</a:t>
            </a:r>
          </a:p>
          <a:p>
            <a:pPr lvl="1"/>
            <a:r>
              <a:rPr lang="zh-CN" altLang="en-US" sz="2400" dirty="0"/>
              <a:t>补充</a:t>
            </a:r>
            <a:r>
              <a:rPr lang="zh-CN" altLang="en-US" sz="2400" dirty="0" smtClean="0"/>
              <a:t>完善</a:t>
            </a:r>
            <a:r>
              <a:rPr lang="en-US" altLang="zh-CN" sz="2400" dirty="0" smtClean="0"/>
              <a:t>SIMD</a:t>
            </a:r>
            <a:r>
              <a:rPr lang="zh-CN" altLang="en-US" sz="2400" dirty="0" smtClean="0"/>
              <a:t>指令集</a:t>
            </a:r>
            <a:endParaRPr lang="zh-CN" altLang="en-US" sz="2400" dirty="0"/>
          </a:p>
        </p:txBody>
      </p:sp>
      <p:pic>
        <p:nvPicPr>
          <p:cNvPr id="484356" name="Picture 4" descr="pentium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2924944"/>
            <a:ext cx="3210878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4357" name="Text Box 5"/>
          <p:cNvSpPr txBox="1">
            <a:spLocks noChangeArrowheads="1"/>
          </p:cNvSpPr>
          <p:nvPr/>
        </p:nvSpPr>
        <p:spPr bwMode="auto">
          <a:xfrm>
            <a:off x="8976320" y="5301208"/>
            <a:ext cx="2455650" cy="5254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l"/>
            <a:r>
              <a:rPr kumimoji="1" lang="en-US" altLang="zh-CN" sz="2800" b="1" dirty="0">
                <a:solidFill>
                  <a:schemeClr val="tx2"/>
                </a:solidFill>
                <a:ea typeface="宋体" panose="02010600030101010101" pitchFamily="2" charset="-122"/>
              </a:rPr>
              <a:t>Intel Pentium 4</a:t>
            </a:r>
            <a:endParaRPr kumimoji="1" lang="zh-CN" altLang="en-US" sz="2800" b="1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gray">
          <a:xfrm>
            <a:off x="983432" y="56818"/>
            <a:ext cx="7992888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b="1" kern="0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(9) Pentium 4</a:t>
            </a:r>
            <a:endParaRPr lang="zh-CN" altLang="en-US" sz="4000" b="1" kern="0" cap="all" dirty="0">
              <a:ln w="9000" cmpd="sng">
                <a:solidFill>
                  <a:srgbClr val="8064A2">
                    <a:shade val="50000"/>
                    <a:satMod val="120000"/>
                  </a:srgbClr>
                </a:solidFill>
                <a:prstDash val="solid"/>
              </a:ln>
              <a:solidFill>
                <a:prstClr val="black"/>
              </a:soli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951"/>
    </mc:Choice>
    <mc:Fallback xmlns="">
      <p:transition spd="slow" advTm="87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4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4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4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4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4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43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9416" y="908720"/>
            <a:ext cx="10798224" cy="5400600"/>
          </a:xfrm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Celeron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（赛扬）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处理器</a:t>
            </a:r>
          </a:p>
          <a:p>
            <a:pPr lvl="1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面向低端（低价位）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机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采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用减少高速缓存容量、改用低成本封装或降低时钟频率等方法来降低成本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Xeon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（至强）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处理器</a:t>
            </a:r>
          </a:p>
          <a:p>
            <a:pPr lvl="1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面向高端服务器、工作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站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通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过增加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Cache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容量、提高工作频率、支持多处理器等方法提高性能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Pentium M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Mobile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处理器</a:t>
            </a:r>
          </a:p>
          <a:p>
            <a:pPr lvl="1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针对便携式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机（笔记本电脑）</a:t>
            </a:r>
          </a:p>
          <a:p>
            <a:pPr lvl="1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Centrino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（迅驰）处理器，支持无线通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信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 Box 54"/>
          <p:cNvSpPr txBox="1">
            <a:spLocks noChangeArrowheads="1"/>
          </p:cNvSpPr>
          <p:nvPr/>
        </p:nvSpPr>
        <p:spPr bwMode="gray">
          <a:xfrm>
            <a:off x="983432" y="56818"/>
            <a:ext cx="7992888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b="1" kern="0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(10) Celeron</a:t>
            </a:r>
            <a:r>
              <a:rPr lang="zh-CN" altLang="en-US" sz="4000" b="1" kern="0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000" b="1" kern="0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Xeon</a:t>
            </a:r>
            <a:endParaRPr lang="zh-CN" altLang="en-US" sz="4000" b="1" kern="0" cap="all" dirty="0">
              <a:ln w="9000" cmpd="sng">
                <a:solidFill>
                  <a:srgbClr val="8064A2">
                    <a:shade val="50000"/>
                    <a:satMod val="120000"/>
                  </a:srgbClr>
                </a:solidFill>
                <a:prstDash val="solid"/>
              </a:ln>
              <a:solidFill>
                <a:prstClr val="black"/>
              </a:soli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58"/>
    </mc:Choice>
    <mc:Fallback xmlns="">
      <p:transition spd="slow" advTm="63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5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5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5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5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5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5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5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5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5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55440" y="1467883"/>
            <a:ext cx="10417157" cy="3560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lnSpc>
                <a:spcPct val="150000"/>
              </a:lnSpc>
              <a:spcBef>
                <a:spcPts val="180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本课程以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IA-32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处理器和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32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位汇编语言为主体介绍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32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位个人微机系统的基本工作原理，要求学生学习处理器的指令集结构、常用指令和汇编语言编程，通过微机总线技术，理解处理器与半导体存贮器的连接、常用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I/O 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接口的连接方法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以及外设进行数据传送的方法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；</a:t>
            </a:r>
            <a:endParaRPr lang="en-US" altLang="zh-CN" sz="2400" b="1" dirty="0" smtClean="0">
              <a:latin typeface="宋体" pitchFamily="2" charset="-122"/>
              <a:ea typeface="宋体" pitchFamily="2" charset="-122"/>
            </a:endParaRPr>
          </a:p>
          <a:p>
            <a:pPr indent="-457200">
              <a:lnSpc>
                <a:spcPct val="150000"/>
              </a:lnSpc>
              <a:spcBef>
                <a:spcPts val="180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本着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硬件与软件相结合的原则，讲授常用微机接口应用技术；并对各种提高处理器性能的最新技术有所了解。</a:t>
            </a:r>
            <a:endParaRPr lang="zh-CN" altLang="en-US" sz="2400" b="1" dirty="0" smtClean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对角圆角矩形 4"/>
          <p:cNvSpPr/>
          <p:nvPr/>
        </p:nvSpPr>
        <p:spPr>
          <a:xfrm>
            <a:off x="1095340" y="71414"/>
            <a:ext cx="4568612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目的和要求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420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99"/>
    </mc:Choice>
    <mc:Fallback xmlns="">
      <p:transition spd="slow" advTm="47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3432" y="1052736"/>
            <a:ext cx="10363200" cy="54006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Intel 64</a:t>
            </a:r>
            <a:r>
              <a:rPr lang="zh-CN" altLang="en-US" b="1" dirty="0" smtClean="0">
                <a:solidFill>
                  <a:srgbClr val="FF0000"/>
                </a:solidFill>
              </a:rPr>
              <a:t>处理器：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采</a:t>
            </a:r>
            <a:r>
              <a:rPr lang="zh-CN" altLang="en-US" dirty="0" smtClean="0"/>
              <a:t>用</a:t>
            </a:r>
            <a:r>
              <a:rPr lang="en-US" altLang="zh-CN" dirty="0" smtClean="0"/>
              <a:t>RISC</a:t>
            </a:r>
            <a:r>
              <a:rPr lang="zh-CN" altLang="en-US" dirty="0" smtClean="0"/>
              <a:t>结构的</a:t>
            </a:r>
            <a:r>
              <a:rPr lang="en-US" altLang="zh-CN" dirty="0" smtClean="0"/>
              <a:t>64</a:t>
            </a:r>
            <a:r>
              <a:rPr lang="zh-CN" altLang="en-US" dirty="0" smtClean="0"/>
              <a:t>位处理器</a:t>
            </a:r>
            <a:endParaRPr lang="en-US" altLang="zh-CN" dirty="0"/>
          </a:p>
          <a:p>
            <a:pPr lvl="1"/>
            <a:r>
              <a:rPr lang="zh-CN" altLang="en-US" dirty="0"/>
              <a:t>主要面</a:t>
            </a:r>
            <a:r>
              <a:rPr lang="zh-CN" altLang="en-US" dirty="0" smtClean="0"/>
              <a:t>向服务器和工作站等高端应用，不能兼容通用</a:t>
            </a:r>
            <a:r>
              <a:rPr lang="en-US" altLang="zh-CN" dirty="0" smtClean="0"/>
              <a:t>PC</a:t>
            </a:r>
          </a:p>
          <a:p>
            <a:pPr lvl="1"/>
            <a:r>
              <a:rPr lang="zh-CN" altLang="en-US" dirty="0" smtClean="0"/>
              <a:t>（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年）安腾采用显式并行指令计算机（</a:t>
            </a:r>
            <a:r>
              <a:rPr lang="en-US" altLang="zh-CN" dirty="0" smtClean="0"/>
              <a:t>EPIC</a:t>
            </a:r>
            <a:r>
              <a:rPr lang="zh-CN" altLang="en-US" dirty="0" smtClean="0"/>
              <a:t>）技术</a:t>
            </a:r>
            <a:endParaRPr lang="en-US" altLang="zh-CN" dirty="0"/>
          </a:p>
          <a:p>
            <a:pPr marL="0" lvl="1" indent="0">
              <a:buNone/>
            </a:pPr>
            <a:r>
              <a:rPr lang="en-US" altLang="zh-CN" sz="3200" b="1" dirty="0">
                <a:solidFill>
                  <a:srgbClr val="FF0000"/>
                </a:solidFill>
              </a:rPr>
              <a:t>IA-32</a:t>
            </a:r>
            <a:r>
              <a:rPr lang="zh-CN" altLang="en-US" sz="3200" b="1" dirty="0">
                <a:solidFill>
                  <a:srgbClr val="FF0000"/>
                </a:solidFill>
              </a:rPr>
              <a:t>与</a:t>
            </a:r>
            <a:r>
              <a:rPr lang="en-US" altLang="zh-CN" sz="3200" b="1" dirty="0">
                <a:solidFill>
                  <a:srgbClr val="FF0000"/>
                </a:solidFill>
              </a:rPr>
              <a:t>IA-64</a:t>
            </a:r>
            <a:r>
              <a:rPr lang="zh-CN" altLang="en-US" sz="3200" b="1" dirty="0">
                <a:solidFill>
                  <a:srgbClr val="FF0000"/>
                </a:solidFill>
              </a:rPr>
              <a:t>区别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：</a:t>
            </a:r>
            <a:endParaRPr lang="en-US" altLang="zh-CN" sz="3200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不</a:t>
            </a:r>
            <a:r>
              <a:rPr lang="zh-CN" altLang="en-US" dirty="0" smtClean="0"/>
              <a:t>是</a:t>
            </a:r>
            <a:r>
              <a:rPr lang="en-US" altLang="zh-CN" dirty="0" smtClean="0"/>
              <a:t>IA-32</a:t>
            </a:r>
            <a:r>
              <a:rPr lang="zh-CN" altLang="en-US" dirty="0" smtClean="0"/>
              <a:t>结构的</a:t>
            </a:r>
            <a:r>
              <a:rPr lang="en-US" altLang="zh-CN" dirty="0" smtClean="0"/>
              <a:t>64</a:t>
            </a:r>
            <a:r>
              <a:rPr lang="zh-CN" altLang="en-US" dirty="0" smtClean="0"/>
              <a:t>位扩展</a:t>
            </a:r>
            <a:endParaRPr lang="en-US" altLang="zh-CN" dirty="0" smtClean="0"/>
          </a:p>
          <a:p>
            <a:pPr lvl="1"/>
            <a:r>
              <a:rPr lang="zh-CN" altLang="en-US" dirty="0"/>
              <a:t>安</a:t>
            </a:r>
            <a:r>
              <a:rPr lang="zh-CN" altLang="en-US" dirty="0" smtClean="0"/>
              <a:t>腾利用超长指令字技术，主要依靠软件提高指令级并行性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IA-32</a:t>
            </a:r>
            <a:r>
              <a:rPr lang="zh-CN" altLang="en-US" dirty="0" smtClean="0"/>
              <a:t>利用超标量技术，主要借助硬件提高指令级并行性。</a:t>
            </a:r>
            <a:endParaRPr lang="en-US" altLang="zh-CN" dirty="0"/>
          </a:p>
        </p:txBody>
      </p:sp>
      <p:sp>
        <p:nvSpPr>
          <p:cNvPr id="7" name="对角圆角矩形 6"/>
          <p:cNvSpPr/>
          <p:nvPr/>
        </p:nvSpPr>
        <p:spPr>
          <a:xfrm>
            <a:off x="952464" y="71414"/>
            <a:ext cx="7215238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1.2.3 Intel 64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处理器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900"/>
    </mc:Choice>
    <mc:Fallback xmlns="">
      <p:transition spd="slow" advTm="98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4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4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4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4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4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4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4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9416" y="4012675"/>
            <a:ext cx="10363200" cy="5400600"/>
          </a:xfrm>
        </p:spPr>
        <p:txBody>
          <a:bodyPr/>
          <a:lstStyle/>
          <a:p>
            <a:pPr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2. Intel Core</a:t>
            </a:r>
            <a:r>
              <a:rPr lang="zh-CN" altLang="en-US" b="1" dirty="0" smtClean="0">
                <a:solidFill>
                  <a:srgbClr val="FF0000"/>
                </a:solidFill>
              </a:rPr>
              <a:t>微结构</a:t>
            </a:r>
          </a:p>
          <a:p>
            <a:pPr lvl="1"/>
            <a:r>
              <a:rPr lang="zh-CN" altLang="en-US" dirty="0" smtClean="0"/>
              <a:t>提高了性能并降低了功耗</a:t>
            </a:r>
          </a:p>
          <a:p>
            <a:pPr lvl="1"/>
            <a:r>
              <a:rPr lang="zh-CN" altLang="en-US" dirty="0" smtClean="0"/>
              <a:t>多核处理器的基础 </a:t>
            </a:r>
          </a:p>
          <a:p>
            <a:pPr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3. </a:t>
            </a:r>
            <a:r>
              <a:rPr lang="zh-CN" altLang="en-US" b="1" dirty="0" smtClean="0">
                <a:solidFill>
                  <a:srgbClr val="FF0000"/>
                </a:solidFill>
              </a:rPr>
              <a:t>多核技术（</a:t>
            </a:r>
            <a:r>
              <a:rPr lang="en-US" altLang="zh-CN" b="1" dirty="0" smtClean="0">
                <a:solidFill>
                  <a:srgbClr val="FF0000"/>
                </a:solidFill>
              </a:rPr>
              <a:t>Multi-core</a:t>
            </a:r>
            <a:r>
              <a:rPr lang="zh-CN" altLang="en-US" b="1" dirty="0" smtClean="0">
                <a:solidFill>
                  <a:srgbClr val="FF0000"/>
                </a:solidFill>
              </a:rPr>
              <a:t>）</a:t>
            </a:r>
          </a:p>
          <a:p>
            <a:pPr lvl="1"/>
            <a:r>
              <a:rPr lang="zh-CN" altLang="en-US" dirty="0" smtClean="0"/>
              <a:t>一个芯片上制作两个或多个处理器执行核心</a:t>
            </a:r>
            <a:endParaRPr lang="zh-CN" altLang="en-US" dirty="0"/>
          </a:p>
        </p:txBody>
      </p:sp>
      <p:pic>
        <p:nvPicPr>
          <p:cNvPr id="474116" name="Picture 4" descr="无标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552" y="1261204"/>
            <a:ext cx="3149600" cy="94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4117" name="AutoShape 5"/>
          <p:cNvSpPr>
            <a:spLocks noChangeArrowheads="1"/>
          </p:cNvSpPr>
          <p:nvPr/>
        </p:nvSpPr>
        <p:spPr bwMode="auto">
          <a:xfrm>
            <a:off x="9619600" y="5436508"/>
            <a:ext cx="2428552" cy="533400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>
              <a:spcBef>
                <a:spcPct val="20000"/>
              </a:spcBef>
            </a:pPr>
            <a:r>
              <a:rPr lang="en-US" altLang="zh-CN" sz="3200" dirty="0">
                <a:ea typeface="宋体" panose="02010600030101010101" pitchFamily="2" charset="-122"/>
              </a:rPr>
              <a:t>Many core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474118" name="Freeform 6"/>
          <p:cNvSpPr>
            <a:spLocks/>
          </p:cNvSpPr>
          <p:nvPr/>
        </p:nvSpPr>
        <p:spPr bwMode="auto">
          <a:xfrm>
            <a:off x="8502000" y="5711912"/>
            <a:ext cx="1117600" cy="609600"/>
          </a:xfrm>
          <a:custGeom>
            <a:avLst/>
            <a:gdLst>
              <a:gd name="T0" fmla="*/ 0 w 2204"/>
              <a:gd name="T1" fmla="*/ 2204 h 2204"/>
              <a:gd name="T2" fmla="*/ 1151 w 2204"/>
              <a:gd name="T3" fmla="*/ 1697 h 2204"/>
              <a:gd name="T4" fmla="*/ 1500 w 2204"/>
              <a:gd name="T5" fmla="*/ 302 h 2204"/>
              <a:gd name="T6" fmla="*/ 2204 w 2204"/>
              <a:gd name="T7" fmla="*/ 0 h 2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04" h="2204">
                <a:moveTo>
                  <a:pt x="0" y="2204"/>
                </a:moveTo>
                <a:cubicBezTo>
                  <a:pt x="190" y="2119"/>
                  <a:pt x="901" y="2014"/>
                  <a:pt x="1151" y="1697"/>
                </a:cubicBezTo>
                <a:cubicBezTo>
                  <a:pt x="1401" y="1380"/>
                  <a:pt x="1325" y="585"/>
                  <a:pt x="1500" y="302"/>
                </a:cubicBezTo>
                <a:cubicBezTo>
                  <a:pt x="1675" y="19"/>
                  <a:pt x="2057" y="63"/>
                  <a:pt x="2204" y="0"/>
                </a:cubicBezTo>
              </a:path>
            </a:pathLst>
          </a:custGeom>
          <a:noFill/>
          <a:ln w="38100" cmpd="sng">
            <a:solidFill>
              <a:srgbClr val="808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对角圆角矩形 6"/>
          <p:cNvSpPr/>
          <p:nvPr/>
        </p:nvSpPr>
        <p:spPr>
          <a:xfrm>
            <a:off x="952464" y="71414"/>
            <a:ext cx="7215238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1.2.3 Intel 64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处理器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839416" y="1060751"/>
            <a:ext cx="10363200" cy="26003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1. Intel 64</a:t>
            </a:r>
            <a:r>
              <a:rPr lang="zh-CN" altLang="en-US" b="1" dirty="0">
                <a:solidFill>
                  <a:srgbClr val="FF0000"/>
                </a:solidFill>
              </a:rPr>
              <a:t>结构</a:t>
            </a:r>
          </a:p>
          <a:p>
            <a:pPr lvl="1"/>
            <a:r>
              <a:rPr lang="en-US" altLang="zh-CN" dirty="0" smtClean="0"/>
              <a:t>64</a:t>
            </a:r>
            <a:r>
              <a:rPr lang="zh-CN" altLang="en-US" dirty="0" smtClean="0"/>
              <a:t>位线性地址空间，支持</a:t>
            </a:r>
            <a:r>
              <a:rPr lang="en-US" altLang="zh-CN" dirty="0" smtClean="0"/>
              <a:t>40</a:t>
            </a:r>
            <a:r>
              <a:rPr lang="zh-CN" altLang="en-US" dirty="0" smtClean="0"/>
              <a:t>位物理地址空间</a:t>
            </a:r>
          </a:p>
          <a:p>
            <a:pPr lvl="1"/>
            <a:r>
              <a:rPr lang="en-US" altLang="zh-CN" dirty="0" smtClean="0"/>
              <a:t>32</a:t>
            </a:r>
            <a:r>
              <a:rPr lang="zh-CN" altLang="en-US" dirty="0" smtClean="0"/>
              <a:t>位扩展工作方式（</a:t>
            </a:r>
            <a:r>
              <a:rPr lang="en-US" altLang="zh-CN" dirty="0" smtClean="0"/>
              <a:t>IA-32e</a:t>
            </a:r>
            <a:r>
              <a:rPr lang="zh-CN" altLang="en-US" dirty="0" smtClean="0"/>
              <a:t>）</a:t>
            </a:r>
          </a:p>
          <a:p>
            <a:pPr lvl="1"/>
            <a:r>
              <a:rPr lang="en-US" altLang="zh-CN" dirty="0" smtClean="0"/>
              <a:t>64</a:t>
            </a:r>
            <a:r>
              <a:rPr lang="zh-CN" altLang="en-US" dirty="0" smtClean="0"/>
              <a:t>位操作系统运行存取</a:t>
            </a:r>
            <a:r>
              <a:rPr lang="en-US" altLang="zh-CN" dirty="0" smtClean="0"/>
              <a:t>64</a:t>
            </a:r>
            <a:r>
              <a:rPr lang="zh-CN" altLang="en-US" dirty="0" smtClean="0"/>
              <a:t>位地址空间的应用程序、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个附加的通用寄存器、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个附加的</a:t>
            </a:r>
            <a:r>
              <a:rPr lang="en-US" altLang="zh-CN" dirty="0" smtClean="0"/>
              <a:t>SIMD</a:t>
            </a:r>
            <a:r>
              <a:rPr lang="zh-CN" altLang="en-US" dirty="0" smtClean="0"/>
              <a:t>多媒体寄存器、</a:t>
            </a:r>
            <a:r>
              <a:rPr lang="en-US" altLang="zh-CN" dirty="0" smtClean="0"/>
              <a:t>64</a:t>
            </a:r>
            <a:r>
              <a:rPr lang="zh-CN" altLang="en-US" dirty="0" smtClean="0"/>
              <a:t>位通用寄存器和</a:t>
            </a:r>
            <a:r>
              <a:rPr lang="en-US" altLang="zh-CN" dirty="0" smtClean="0"/>
              <a:t>64</a:t>
            </a:r>
            <a:r>
              <a:rPr lang="zh-CN" altLang="en-US" dirty="0" smtClean="0"/>
              <a:t>位指令指针等</a:t>
            </a:r>
          </a:p>
        </p:txBody>
      </p:sp>
    </p:spTree>
    <p:extLst>
      <p:ext uri="{BB962C8B-B14F-4D97-AF65-F5344CB8AC3E}">
        <p14:creationId xmlns:p14="http://schemas.microsoft.com/office/powerpoint/2010/main" val="234468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438"/>
    </mc:Choice>
    <mc:Fallback xmlns="">
      <p:transition spd="slow" advTm="89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4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4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4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4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74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74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4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4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4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17" grpId="0" animBg="1"/>
      <p:bldP spid="4741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对角圆角矩形 12"/>
          <p:cNvSpPr/>
          <p:nvPr/>
        </p:nvSpPr>
        <p:spPr>
          <a:xfrm>
            <a:off x="984175" y="87316"/>
            <a:ext cx="4568612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练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习题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95340" y="1268760"/>
            <a:ext cx="9249132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计算机中的运算器和控制器集成在一块芯片上称为                     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处理器的性能用            、                 、                 等基本技术参数来衡量。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zh-CN" altLang="en-US" dirty="0" smtClean="0"/>
              <a:t>世界上诞生的第一个微处理器是                      ，字长为         位。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zh-CN" altLang="en-US" dirty="0" smtClean="0"/>
              <a:t>专用微处理器包括：                     、                                    。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en-US" altLang="zh-CN" dirty="0" smtClean="0"/>
              <a:t>80386</a:t>
            </a:r>
            <a:r>
              <a:rPr lang="zh-CN" altLang="en-US" dirty="0" smtClean="0"/>
              <a:t>提供了                       工作方式。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zh-CN" altLang="en-US" dirty="0"/>
              <a:t>第一</a:t>
            </a:r>
            <a:r>
              <a:rPr lang="zh-CN" altLang="en-US" dirty="0" smtClean="0"/>
              <a:t>个引入高速缓冲存储器的处理器是                  。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zh-CN" altLang="en-US" dirty="0"/>
              <a:t>第一</a:t>
            </a:r>
            <a:r>
              <a:rPr lang="zh-CN" altLang="en-US" dirty="0" smtClean="0"/>
              <a:t>个引入超标量技术的处理器是                        。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zh-CN" altLang="en-US" dirty="0"/>
              <a:t>摩</a:t>
            </a:r>
            <a:r>
              <a:rPr lang="zh-CN" altLang="en-US" dirty="0" smtClean="0"/>
              <a:t>尔定律会永远持续。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en-US" altLang="zh-CN" dirty="0" smtClean="0"/>
              <a:t>8086</a:t>
            </a:r>
            <a:r>
              <a:rPr lang="zh-CN" altLang="en-US" dirty="0" smtClean="0"/>
              <a:t>的数据总线为</a:t>
            </a:r>
            <a:r>
              <a:rPr lang="en-US" altLang="zh-CN" dirty="0" smtClean="0"/>
              <a:t>16</a:t>
            </a:r>
            <a:r>
              <a:rPr lang="zh-CN" altLang="en-US" dirty="0" smtClean="0"/>
              <a:t>位，也就是说</a:t>
            </a:r>
            <a:r>
              <a:rPr lang="en-US" altLang="zh-CN" dirty="0" smtClean="0"/>
              <a:t>8086</a:t>
            </a:r>
            <a:r>
              <a:rPr lang="zh-CN" altLang="en-US" dirty="0" smtClean="0"/>
              <a:t>的数据总线的个数或者说条数、位数是</a:t>
            </a:r>
            <a:r>
              <a:rPr lang="en-US" altLang="zh-CN" dirty="0" smtClean="0"/>
              <a:t>16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en-US" altLang="zh-CN" dirty="0" smtClean="0"/>
              <a:t>IA-32</a:t>
            </a:r>
            <a:r>
              <a:rPr lang="zh-CN" altLang="en-US" dirty="0" smtClean="0"/>
              <a:t>处理器吸取了</a:t>
            </a:r>
            <a:r>
              <a:rPr lang="en-US" altLang="zh-CN" dirty="0" smtClean="0"/>
              <a:t>RISC</a:t>
            </a:r>
            <a:r>
              <a:rPr lang="zh-CN" altLang="en-US" dirty="0" smtClean="0"/>
              <a:t>技术特长并将其融入</a:t>
            </a:r>
            <a:r>
              <a:rPr lang="en-US" altLang="zh-CN" dirty="0" smtClean="0"/>
              <a:t>CISC</a:t>
            </a:r>
            <a:r>
              <a:rPr lang="zh-CN" altLang="en-US" dirty="0" smtClean="0"/>
              <a:t>中。</a:t>
            </a:r>
            <a:r>
              <a:rPr lang="en-US" altLang="zh-CN" dirty="0" smtClean="0"/>
              <a:t>RISC</a:t>
            </a:r>
            <a:r>
              <a:rPr lang="zh-CN" altLang="en-US" dirty="0" smtClean="0"/>
              <a:t>是指复杂指令集计算机。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en-US" altLang="zh-CN" dirty="0" smtClean="0"/>
              <a:t>Pentium MMX</a:t>
            </a:r>
            <a:r>
              <a:rPr lang="zh-CN" altLang="en-US" dirty="0" smtClean="0"/>
              <a:t>是提高</a:t>
            </a:r>
            <a:r>
              <a:rPr lang="en-US" altLang="zh-CN" dirty="0" smtClean="0"/>
              <a:t>PC</a:t>
            </a:r>
            <a:r>
              <a:rPr lang="zh-CN" altLang="en-US" dirty="0" smtClean="0"/>
              <a:t>机处理多媒体和通讯能力而推出的新一代微处理器。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en-US" altLang="zh-CN" dirty="0" smtClean="0"/>
              <a:t>IA-64</a:t>
            </a:r>
            <a:r>
              <a:rPr lang="zh-CN" altLang="en-US" dirty="0" smtClean="0"/>
              <a:t>结构是</a:t>
            </a:r>
            <a:r>
              <a:rPr lang="en-US" altLang="zh-CN" dirty="0" smtClean="0"/>
              <a:t>IA-32</a:t>
            </a:r>
            <a:r>
              <a:rPr lang="zh-CN" altLang="en-US" dirty="0" smtClean="0"/>
              <a:t>结构的</a:t>
            </a:r>
            <a:r>
              <a:rPr lang="en-US" altLang="zh-CN" dirty="0" smtClean="0"/>
              <a:t>64</a:t>
            </a:r>
            <a:r>
              <a:rPr lang="zh-CN" altLang="en-US" dirty="0" smtClean="0"/>
              <a:t>位扩展，也就是</a:t>
            </a:r>
            <a:r>
              <a:rPr lang="en-US" altLang="zh-CN" dirty="0" smtClean="0"/>
              <a:t>Intel 64</a:t>
            </a:r>
            <a:r>
              <a:rPr lang="zh-CN" altLang="en-US" dirty="0" smtClean="0"/>
              <a:t>结构。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 startAt="3"/>
            </a:pP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 startAt="3"/>
            </a:pP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 startAt="3"/>
            </a:pP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 startAt="3"/>
            </a:pP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 startAt="3"/>
            </a:pP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 startAt="3"/>
            </a:pPr>
            <a:endParaRPr lang="en-US" altLang="zh-CN" dirty="0" smtClean="0"/>
          </a:p>
        </p:txBody>
      </p:sp>
      <p:cxnSp>
        <p:nvCxnSpPr>
          <p:cNvPr id="15" name="直接连接符 14"/>
          <p:cNvCxnSpPr/>
          <p:nvPr/>
        </p:nvCxnSpPr>
        <p:spPr>
          <a:xfrm>
            <a:off x="6628238" y="1694065"/>
            <a:ext cx="93610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3966309" y="2072362"/>
            <a:ext cx="93610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036618" y="2071223"/>
            <a:ext cx="93610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183399" y="2071223"/>
            <a:ext cx="58369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133108" y="1728226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字长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727848" y="2492896"/>
            <a:ext cx="93610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840997" y="1728226"/>
            <a:ext cx="124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时钟频率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19172" y="1727185"/>
            <a:ext cx="101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集成度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793599" y="3284984"/>
            <a:ext cx="117209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744072" y="2492896"/>
            <a:ext cx="4552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636160" y="2171225"/>
            <a:ext cx="124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Intel 4004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810540" y="2175058"/>
            <a:ext cx="322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4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3567690" y="2852936"/>
            <a:ext cx="93610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902413" y="2852936"/>
            <a:ext cx="184165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570133" y="2520415"/>
            <a:ext cx="124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单片机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911582" y="2532514"/>
            <a:ext cx="18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数字信号处理器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528048" y="1346639"/>
            <a:ext cx="183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微处理器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5411924" y="3717032"/>
            <a:ext cx="93610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2840506" y="2943272"/>
            <a:ext cx="137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虚拟</a:t>
            </a:r>
            <a:r>
              <a:rPr lang="en-US" altLang="zh-CN" b="1" dirty="0" smtClean="0">
                <a:solidFill>
                  <a:srgbClr val="FF0000"/>
                </a:solidFill>
              </a:rPr>
              <a:t>8086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11924" y="3431029"/>
            <a:ext cx="137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80486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675702" y="423374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错误</a:t>
            </a:r>
          </a:p>
        </p:txBody>
      </p:sp>
      <p:cxnSp>
        <p:nvCxnSpPr>
          <p:cNvPr id="46" name="直接连接符 45"/>
          <p:cNvCxnSpPr/>
          <p:nvPr/>
        </p:nvCxnSpPr>
        <p:spPr>
          <a:xfrm>
            <a:off x="5019172" y="4149080"/>
            <a:ext cx="108008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5036618" y="3818370"/>
            <a:ext cx="137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Pentium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696400" y="4624969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正确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480376" y="504390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错</a:t>
            </a:r>
            <a:r>
              <a:rPr lang="zh-CN" altLang="en-US" b="1" dirty="0" smtClean="0">
                <a:solidFill>
                  <a:srgbClr val="FF0000"/>
                </a:solidFill>
              </a:rPr>
              <a:t>误（精简指令集）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971719" y="587727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错误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8904312" y="5469571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正确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9172" y="300593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系统管理方式</a:t>
            </a:r>
            <a:endParaRPr lang="zh-CN" altLang="en-US" b="1" dirty="0"/>
          </a:p>
        </p:txBody>
      </p:sp>
      <p:sp>
        <p:nvSpPr>
          <p:cNvPr id="37" name="文本框 36"/>
          <p:cNvSpPr txBox="1"/>
          <p:nvPr/>
        </p:nvSpPr>
        <p:spPr>
          <a:xfrm>
            <a:off x="6311460" y="3841499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双路高速缓冲结构</a:t>
            </a:r>
            <a:endParaRPr lang="zh-CN" altLang="en-US" b="1" dirty="0"/>
          </a:p>
        </p:txBody>
      </p:sp>
      <p:sp>
        <p:nvSpPr>
          <p:cNvPr id="38" name="文本框 37"/>
          <p:cNvSpPr txBox="1"/>
          <p:nvPr/>
        </p:nvSpPr>
        <p:spPr>
          <a:xfrm>
            <a:off x="4267311" y="4249899"/>
            <a:ext cx="34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电子器件的物理极限在悄然逼近</a:t>
            </a:r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149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76"/>
    </mc:Choice>
    <mc:Fallback xmlns="">
      <p:transition spd="slow" advTm="13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7" grpId="0"/>
      <p:bldP spid="31" grpId="0"/>
      <p:bldP spid="32" grpId="0"/>
      <p:bldP spid="35" grpId="0"/>
      <p:bldP spid="36" grpId="0"/>
      <p:bldP spid="39" grpId="0"/>
      <p:bldP spid="43" grpId="0"/>
      <p:bldP spid="44" grpId="0"/>
      <p:bldP spid="45" grpId="0"/>
      <p:bldP spid="48" grpId="0"/>
      <p:bldP spid="49" grpId="0"/>
      <p:bldP spid="50" grpId="0"/>
      <p:bldP spid="51" grpId="0"/>
      <p:bldP spid="52" grpId="0"/>
      <p:bldP spid="3" grpId="0"/>
      <p:bldP spid="37" grpId="0"/>
      <p:bldP spid="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对角圆角矩形 12"/>
          <p:cNvSpPr/>
          <p:nvPr/>
        </p:nvSpPr>
        <p:spPr>
          <a:xfrm>
            <a:off x="984175" y="87316"/>
            <a:ext cx="4568612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冯</a:t>
            </a:r>
            <a:r>
              <a:rPr lang="en-US" altLang="zh-CN" sz="3600" dirty="0">
                <a:latin typeface="Arial" panose="020B0604020202020204" pitchFamily="34" charset="0"/>
              </a:rPr>
              <a:t>·</a:t>
            </a:r>
            <a:r>
              <a:rPr lang="zh-CN" altLang="en-US" sz="3600" dirty="0"/>
              <a:t>诺依</a:t>
            </a:r>
            <a:r>
              <a:rPr lang="zh-CN" altLang="en-US" sz="3600" dirty="0" smtClean="0"/>
              <a:t>曼的简介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99856" y="2708920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冯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·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诺依曼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772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63"/>
    </mc:Choice>
    <mc:Fallback xmlns="">
      <p:transition spd="slow" advTm="11063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22"/>
          <p:cNvSpPr>
            <a:spLocks noChangeArrowheads="1"/>
          </p:cNvSpPr>
          <p:nvPr/>
        </p:nvSpPr>
        <p:spPr bwMode="auto">
          <a:xfrm>
            <a:off x="3645973" y="792288"/>
            <a:ext cx="459316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000" b="1" dirty="0" smtClean="0">
                <a:solidFill>
                  <a:srgbClr val="4A2914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主要内容</a:t>
            </a:r>
            <a:endParaRPr lang="zh-CN" altLang="en-US" dirty="0"/>
          </a:p>
        </p:txBody>
      </p:sp>
      <p:cxnSp>
        <p:nvCxnSpPr>
          <p:cNvPr id="47" name="直接连接符 46"/>
          <p:cNvCxnSpPr/>
          <p:nvPr/>
        </p:nvCxnSpPr>
        <p:spPr>
          <a:xfrm rot="5400000">
            <a:off x="738944" y="3356768"/>
            <a:ext cx="5143536" cy="1588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6"/>
          <p:cNvSpPr txBox="1"/>
          <p:nvPr/>
        </p:nvSpPr>
        <p:spPr>
          <a:xfrm>
            <a:off x="4225296" y="2291695"/>
            <a:ext cx="3834300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3600" b="1" dirty="0" smtClean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基金资助概况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TextBox 10"/>
          <p:cNvSpPr txBox="1"/>
          <p:nvPr/>
        </p:nvSpPr>
        <p:spPr>
          <a:xfrm>
            <a:off x="4215166" y="2297715"/>
            <a:ext cx="5265210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zh-CN" altLang="en-US" sz="3600" b="1" dirty="0" smtClean="0">
                <a:latin typeface="Impact" pitchFamily="34" charset="0"/>
                <a:ea typeface="微软雅黑" pitchFamily="34" charset="-122"/>
              </a:rPr>
              <a:t>一、微型计算机的发展</a:t>
            </a:r>
            <a:endParaRPr lang="zh-CN" altLang="en-US" sz="36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381356" y="1689436"/>
            <a:ext cx="6963116" cy="11372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0"/>
          <p:cNvSpPr txBox="1"/>
          <p:nvPr/>
        </p:nvSpPr>
        <p:spPr>
          <a:xfrm>
            <a:off x="4225296" y="3573016"/>
            <a:ext cx="5831144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zh-CN" altLang="en-US" sz="3600" b="1" dirty="0" smtClean="0">
                <a:latin typeface="Impact" pitchFamily="34" charset="0"/>
                <a:ea typeface="微软雅黑" pitchFamily="34" charset="-122"/>
              </a:rPr>
              <a:t>二、</a:t>
            </a:r>
            <a:r>
              <a:rPr lang="en-US" altLang="zh-CN" sz="3600" b="1" dirty="0" smtClean="0">
                <a:latin typeface="Impact" pitchFamily="34" charset="0"/>
                <a:ea typeface="微软雅黑" pitchFamily="34" charset="-122"/>
              </a:rPr>
              <a:t> Intel 80X86</a:t>
            </a:r>
            <a:r>
              <a:rPr lang="zh-CN" altLang="en-US" sz="3600" b="1" dirty="0" smtClean="0">
                <a:latin typeface="Impact" pitchFamily="34" charset="0"/>
                <a:ea typeface="微软雅黑" pitchFamily="34" charset="-122"/>
              </a:rPr>
              <a:t>系列处理器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4225296" y="4747210"/>
            <a:ext cx="5399096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zh-CN" altLang="en-US" sz="3600" b="1" dirty="0" smtClean="0">
                <a:latin typeface="Impact" pitchFamily="34" charset="0"/>
                <a:ea typeface="微软雅黑" pitchFamily="34" charset="-122"/>
              </a:rPr>
              <a:t>三、微型计算机系统组成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9522" y="1500174"/>
            <a:ext cx="2757488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9522" y="3786189"/>
            <a:ext cx="2725574" cy="1736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836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6056"/>
    </mc:Choice>
    <mc:Fallback xmlns="">
      <p:transition advClick="0" advTm="16056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22"/>
          <p:cNvSpPr>
            <a:spLocks noChangeArrowheads="1"/>
          </p:cNvSpPr>
          <p:nvPr/>
        </p:nvSpPr>
        <p:spPr bwMode="auto">
          <a:xfrm>
            <a:off x="3645973" y="792288"/>
            <a:ext cx="459316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000" b="1" dirty="0" smtClean="0">
                <a:solidFill>
                  <a:srgbClr val="4A2914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主要内容</a:t>
            </a:r>
            <a:endParaRPr lang="zh-CN" altLang="en-US" dirty="0"/>
          </a:p>
        </p:txBody>
      </p:sp>
      <p:cxnSp>
        <p:nvCxnSpPr>
          <p:cNvPr id="47" name="直接连接符 46"/>
          <p:cNvCxnSpPr/>
          <p:nvPr/>
        </p:nvCxnSpPr>
        <p:spPr>
          <a:xfrm rot="5400000">
            <a:off x="738944" y="3356768"/>
            <a:ext cx="5143536" cy="1588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对角圆角矩形 72"/>
          <p:cNvSpPr/>
          <p:nvPr/>
        </p:nvSpPr>
        <p:spPr>
          <a:xfrm>
            <a:off x="3667108" y="4574288"/>
            <a:ext cx="6533348" cy="87093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381356" y="1689436"/>
            <a:ext cx="6963116" cy="11372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0"/>
          <p:cNvSpPr txBox="1"/>
          <p:nvPr/>
        </p:nvSpPr>
        <p:spPr>
          <a:xfrm>
            <a:off x="4225296" y="3573016"/>
            <a:ext cx="6119176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zh-CN" altLang="en-US" sz="3600" b="1" dirty="0" smtClean="0">
                <a:latin typeface="Impact" pitchFamily="34" charset="0"/>
                <a:ea typeface="微软雅黑" pitchFamily="34" charset="-122"/>
              </a:rPr>
              <a:t>二、</a:t>
            </a:r>
            <a:r>
              <a:rPr lang="en-US" altLang="zh-CN" sz="3600" b="1" dirty="0" smtClean="0">
                <a:latin typeface="Impact" pitchFamily="34" charset="0"/>
                <a:ea typeface="微软雅黑" pitchFamily="34" charset="-122"/>
              </a:rPr>
              <a:t> Intel 80X86</a:t>
            </a:r>
            <a:r>
              <a:rPr lang="zh-CN" altLang="en-US" sz="3600" b="1" dirty="0" smtClean="0">
                <a:latin typeface="Impact" pitchFamily="34" charset="0"/>
                <a:ea typeface="微软雅黑" pitchFamily="34" charset="-122"/>
              </a:rPr>
              <a:t>系列处理器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4225296" y="4747210"/>
            <a:ext cx="5615120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三、微型计算机系统组成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0"/>
          <p:cNvSpPr txBox="1"/>
          <p:nvPr/>
        </p:nvSpPr>
        <p:spPr>
          <a:xfrm>
            <a:off x="4215166" y="2297715"/>
            <a:ext cx="5193202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zh-CN" altLang="en-US" sz="3600" b="1" dirty="0" smtClean="0">
                <a:latin typeface="Impact" pitchFamily="34" charset="0"/>
                <a:ea typeface="微软雅黑" pitchFamily="34" charset="-122"/>
              </a:rPr>
              <a:t>一、微型计算机的发展</a:t>
            </a:r>
            <a:endParaRPr lang="zh-CN" altLang="en-US" sz="36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522" y="1500174"/>
            <a:ext cx="2757488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9522" y="3786189"/>
            <a:ext cx="2725574" cy="1736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9662487"/>
      </p:ext>
    </p:extLst>
  </p:cSld>
  <p:clrMapOvr>
    <a:masterClrMapping/>
  </p:clrMapOvr>
  <p:transition spd="slow" advTm="1622">
    <p:split orient="vert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1016000" y="2209800"/>
            <a:ext cx="10668000" cy="4343400"/>
            <a:chOff x="480" y="1488"/>
            <a:chExt cx="5040" cy="2736"/>
          </a:xfrm>
        </p:grpSpPr>
        <p:sp>
          <p:nvSpPr>
            <p:cNvPr id="459781" name="Oval 5"/>
            <p:cNvSpPr>
              <a:spLocks noChangeArrowheads="1"/>
            </p:cNvSpPr>
            <p:nvPr/>
          </p:nvSpPr>
          <p:spPr bwMode="auto">
            <a:xfrm>
              <a:off x="1104" y="2160"/>
              <a:ext cx="4080" cy="2064"/>
            </a:xfrm>
            <a:prstGeom prst="ellipse">
              <a:avLst/>
            </a:prstGeom>
            <a:solidFill>
              <a:srgbClr val="969696"/>
            </a:solidFill>
            <a:ln w="12700">
              <a:solidFill>
                <a:schemeClr val="hlink"/>
              </a:solidFill>
              <a:round/>
              <a:headEnd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9782" name="Oval 6"/>
            <p:cNvSpPr>
              <a:spLocks noChangeArrowheads="1"/>
            </p:cNvSpPr>
            <p:nvPr/>
          </p:nvSpPr>
          <p:spPr bwMode="auto">
            <a:xfrm>
              <a:off x="1776" y="2352"/>
              <a:ext cx="2832" cy="1440"/>
            </a:xfrm>
            <a:prstGeom prst="ellipse">
              <a:avLst/>
            </a:prstGeom>
            <a:solidFill>
              <a:srgbClr val="CCFFCC"/>
            </a:solidFill>
            <a:ln w="12700">
              <a:solidFill>
                <a:schemeClr val="hlink"/>
              </a:solidFill>
              <a:round/>
              <a:headEnd/>
              <a:tailEnd type="none" w="sm" len="sm"/>
            </a:ln>
          </p:spPr>
          <p:txBody>
            <a:bodyPr wrap="none" anchor="ctr"/>
            <a:lstStyle/>
            <a:p>
              <a:endParaRPr kumimoji="1" lang="zh-CN" altLang="en-US" sz="2400" b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9783" name="Oval 7"/>
            <p:cNvSpPr>
              <a:spLocks noChangeArrowheads="1"/>
            </p:cNvSpPr>
            <p:nvPr/>
          </p:nvSpPr>
          <p:spPr bwMode="auto">
            <a:xfrm>
              <a:off x="2304" y="2496"/>
              <a:ext cx="1776" cy="816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hlink"/>
              </a:solidFill>
              <a:round/>
              <a:headEnd/>
              <a:tailEnd type="none" w="sm" len="sm"/>
            </a:ln>
          </p:spPr>
          <p:txBody>
            <a:bodyPr wrap="none" anchor="ctr"/>
            <a:lstStyle/>
            <a:p>
              <a:endParaRPr lang="zh-CN" altLang="en-US">
                <a:solidFill>
                  <a:schemeClr val="folHlink"/>
                </a:solidFill>
              </a:endParaRPr>
            </a:p>
          </p:txBody>
        </p:sp>
        <p:sp>
          <p:nvSpPr>
            <p:cNvPr id="459784" name="Text Box 8"/>
            <p:cNvSpPr txBox="1">
              <a:spLocks noChangeArrowheads="1"/>
            </p:cNvSpPr>
            <p:nvPr/>
          </p:nvSpPr>
          <p:spPr bwMode="auto">
            <a:xfrm>
              <a:off x="2496" y="2592"/>
              <a:ext cx="1440" cy="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A50021"/>
                  </a:solidFill>
                  <a:miter lim="800000"/>
                  <a:headEnd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rPr>
                <a:t>运算器</a:t>
              </a:r>
              <a:r>
                <a:rPr kumimoji="1" lang="zh-CN" altLang="en-US" sz="2400">
                  <a:latin typeface="Times New Roman" panose="02020603050405020304" pitchFamily="18" charset="0"/>
                  <a:ea typeface="仿宋_GB2312" pitchFamily="49" charset="-122"/>
                </a:rPr>
                <a:t>   </a:t>
              </a:r>
              <a:r>
                <a:rPr kumimoji="1"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rPr>
                <a:t>控制器</a:t>
              </a:r>
            </a:p>
            <a:p>
              <a:pPr>
                <a:spcBef>
                  <a:spcPct val="20000"/>
                </a:spcBef>
              </a:pPr>
              <a:r>
                <a:rPr kumimoji="1"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rPr>
                <a:t>寄存器组</a:t>
              </a:r>
              <a:r>
                <a:rPr kumimoji="1" lang="zh-CN" altLang="en-US">
                  <a:latin typeface="Times New Roman" panose="02020603050405020304" pitchFamily="18" charset="0"/>
                  <a:ea typeface="仿宋_GB2312" pitchFamily="49" charset="-122"/>
                </a:rPr>
                <a:t>   </a:t>
              </a:r>
              <a:r>
                <a:rPr kumimoji="1" lang="zh-CN" altLang="en-US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     </a:t>
              </a:r>
            </a:p>
          </p:txBody>
        </p:sp>
        <p:sp>
          <p:nvSpPr>
            <p:cNvPr id="459785" name="Text Box 9"/>
            <p:cNvSpPr txBox="1">
              <a:spLocks noChangeArrowheads="1"/>
            </p:cNvSpPr>
            <p:nvPr/>
          </p:nvSpPr>
          <p:spPr bwMode="auto">
            <a:xfrm>
              <a:off x="2026" y="3161"/>
              <a:ext cx="2352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A50021"/>
                  </a:solidFill>
                  <a:miter lim="800000"/>
                  <a:headEnd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sz="2000" dirty="0">
                  <a:latin typeface="幼圆" panose="02010509060101010101" pitchFamily="49" charset="-122"/>
                  <a:ea typeface="幼圆" panose="02010509060101010101" pitchFamily="49" charset="-122"/>
                </a:rPr>
                <a:t>主存储器              </a:t>
              </a:r>
              <a:r>
                <a:rPr kumimoji="1" lang="zh-CN" altLang="en-US" sz="2000" dirty="0" smtClean="0">
                  <a:latin typeface="幼圆" panose="02010509060101010101" pitchFamily="49" charset="-122"/>
                  <a:ea typeface="幼圆" panose="02010509060101010101" pitchFamily="49" charset="-122"/>
                </a:rPr>
                <a:t>       总线</a:t>
              </a:r>
              <a:endParaRPr kumimoji="1"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>
                <a:lnSpc>
                  <a:spcPct val="70000"/>
                </a:lnSpc>
                <a:spcBef>
                  <a:spcPct val="50000"/>
                </a:spcBef>
              </a:pPr>
              <a:r>
                <a:rPr kumimoji="1" lang="zh-CN" altLang="en-US" sz="2000" dirty="0">
                  <a:latin typeface="幼圆" panose="02010509060101010101" pitchFamily="49" charset="-122"/>
                  <a:ea typeface="幼圆" panose="02010509060101010101" pitchFamily="49" charset="-122"/>
                </a:rPr>
                <a:t>输入输出接口电路</a:t>
              </a:r>
            </a:p>
          </p:txBody>
        </p:sp>
        <p:sp>
          <p:nvSpPr>
            <p:cNvPr id="459786" name="Text Box 10"/>
            <p:cNvSpPr txBox="1">
              <a:spLocks noChangeArrowheads="1"/>
            </p:cNvSpPr>
            <p:nvPr/>
          </p:nvSpPr>
          <p:spPr bwMode="auto">
            <a:xfrm>
              <a:off x="1920" y="3696"/>
              <a:ext cx="25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A50021"/>
                  </a:solidFill>
                  <a:miter lim="800000"/>
                  <a:headEnd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spcBef>
                  <a:spcPct val="50000"/>
                </a:spcBef>
              </a:pPr>
              <a:r>
                <a:rPr kumimoji="1"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外部设备           软件</a:t>
              </a:r>
            </a:p>
          </p:txBody>
        </p:sp>
        <p:sp>
          <p:nvSpPr>
            <p:cNvPr id="459787" name="Line 11"/>
            <p:cNvSpPr>
              <a:spLocks noChangeShapeType="1"/>
            </p:cNvSpPr>
            <p:nvPr/>
          </p:nvSpPr>
          <p:spPr bwMode="auto">
            <a:xfrm flipV="1">
              <a:off x="3840" y="2400"/>
              <a:ext cx="1008" cy="490"/>
            </a:xfrm>
            <a:prstGeom prst="line">
              <a:avLst/>
            </a:prstGeom>
            <a:noFill/>
            <a:ln w="28575">
              <a:solidFill>
                <a:srgbClr val="A50021"/>
              </a:solidFill>
              <a:round/>
              <a:headEnd type="triangle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9788" name="Text Box 12"/>
            <p:cNvSpPr txBox="1">
              <a:spLocks noChangeArrowheads="1"/>
            </p:cNvSpPr>
            <p:nvPr/>
          </p:nvSpPr>
          <p:spPr bwMode="auto">
            <a:xfrm>
              <a:off x="4224" y="2064"/>
              <a:ext cx="129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A50021"/>
                  </a:solidFill>
                  <a:miter lim="800000"/>
                  <a:headEnd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>
                  <a:solidFill>
                    <a:schemeClr val="tx2"/>
                  </a:solidFill>
                  <a:latin typeface="Times New Roman" panose="02020603050405020304" pitchFamily="18" charset="0"/>
                </a:rPr>
                <a:t>微处理器</a:t>
              </a:r>
            </a:p>
          </p:txBody>
        </p:sp>
        <p:sp>
          <p:nvSpPr>
            <p:cNvPr id="459789" name="Line 13"/>
            <p:cNvSpPr>
              <a:spLocks noChangeShapeType="1"/>
            </p:cNvSpPr>
            <p:nvPr/>
          </p:nvSpPr>
          <p:spPr bwMode="auto">
            <a:xfrm flipH="1" flipV="1">
              <a:off x="1584" y="2160"/>
              <a:ext cx="576" cy="480"/>
            </a:xfrm>
            <a:prstGeom prst="line">
              <a:avLst/>
            </a:prstGeom>
            <a:noFill/>
            <a:ln w="28575">
              <a:solidFill>
                <a:srgbClr val="A50021"/>
              </a:solidFill>
              <a:round/>
              <a:headEnd type="triangle" w="lg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9790" name="Text Box 14"/>
            <p:cNvSpPr txBox="1">
              <a:spLocks noChangeArrowheads="1"/>
            </p:cNvSpPr>
            <p:nvPr/>
          </p:nvSpPr>
          <p:spPr bwMode="auto">
            <a:xfrm>
              <a:off x="480" y="1872"/>
              <a:ext cx="13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A50021"/>
                  </a:solidFill>
                  <a:miter lim="800000"/>
                  <a:headEnd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>
                  <a:solidFill>
                    <a:schemeClr val="tx2"/>
                  </a:solidFill>
                  <a:latin typeface="Times New Roman" panose="02020603050405020304" pitchFamily="18" charset="0"/>
                </a:rPr>
                <a:t>微型计算机</a:t>
              </a:r>
            </a:p>
          </p:txBody>
        </p:sp>
        <p:sp>
          <p:nvSpPr>
            <p:cNvPr id="459791" name="Line 15"/>
            <p:cNvSpPr>
              <a:spLocks noChangeShapeType="1"/>
            </p:cNvSpPr>
            <p:nvPr/>
          </p:nvSpPr>
          <p:spPr bwMode="auto">
            <a:xfrm flipV="1">
              <a:off x="3072" y="1834"/>
              <a:ext cx="0" cy="384"/>
            </a:xfrm>
            <a:prstGeom prst="line">
              <a:avLst/>
            </a:prstGeom>
            <a:noFill/>
            <a:ln w="28575">
              <a:solidFill>
                <a:srgbClr val="A50021"/>
              </a:solidFill>
              <a:round/>
              <a:headEnd type="triangle" w="lg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9792" name="Text Box 16"/>
            <p:cNvSpPr txBox="1">
              <a:spLocks noChangeArrowheads="1"/>
            </p:cNvSpPr>
            <p:nvPr/>
          </p:nvSpPr>
          <p:spPr bwMode="auto">
            <a:xfrm>
              <a:off x="2160" y="1488"/>
              <a:ext cx="18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A50021"/>
                  </a:solidFill>
                  <a:miter lim="800000"/>
                  <a:headEnd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>
                  <a:solidFill>
                    <a:schemeClr val="tx2"/>
                  </a:solidFill>
                  <a:latin typeface="Times New Roman" panose="02020603050405020304" pitchFamily="18" charset="0"/>
                </a:rPr>
                <a:t>微型计算机系统</a:t>
              </a:r>
            </a:p>
          </p:txBody>
        </p:sp>
      </p:grpSp>
      <p:sp>
        <p:nvSpPr>
          <p:cNvPr id="459795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964142" y="983037"/>
            <a:ext cx="9020290" cy="1143000"/>
          </a:xfrm>
          <a:noFill/>
          <a:ln/>
        </p:spPr>
        <p:txBody>
          <a:bodyPr/>
          <a:lstStyle/>
          <a:p>
            <a:r>
              <a:rPr lang="zh-CN" altLang="en-US" sz="2800" dirty="0">
                <a:solidFill>
                  <a:srgbClr val="193C7D"/>
                </a:solidFill>
              </a:rPr>
              <a:t>硬件（</a:t>
            </a:r>
            <a:r>
              <a:rPr lang="en-US" altLang="zh-CN" sz="2800" dirty="0">
                <a:solidFill>
                  <a:srgbClr val="193C7D"/>
                </a:solidFill>
              </a:rPr>
              <a:t>Hardware</a:t>
            </a:r>
            <a:r>
              <a:rPr lang="zh-CN" altLang="en-US" sz="2800" dirty="0">
                <a:solidFill>
                  <a:srgbClr val="193C7D"/>
                </a:solidFill>
              </a:rPr>
              <a:t>）</a:t>
            </a:r>
            <a:r>
              <a:rPr lang="zh-CN" altLang="en-US" sz="2800" dirty="0" smtClean="0">
                <a:solidFill>
                  <a:srgbClr val="193C7D"/>
                </a:solidFill>
              </a:rPr>
              <a:t>：构成计算机的实在的物</a:t>
            </a:r>
            <a:r>
              <a:rPr lang="zh-CN" altLang="en-US" sz="2800" dirty="0">
                <a:solidFill>
                  <a:srgbClr val="193C7D"/>
                </a:solidFill>
              </a:rPr>
              <a:t>理设备</a:t>
            </a:r>
          </a:p>
          <a:p>
            <a:r>
              <a:rPr lang="zh-CN" altLang="en-US" sz="2800" dirty="0">
                <a:solidFill>
                  <a:srgbClr val="193C7D"/>
                </a:solidFill>
              </a:rPr>
              <a:t>软件（</a:t>
            </a:r>
            <a:r>
              <a:rPr lang="en-US" altLang="zh-CN" sz="2800" dirty="0">
                <a:solidFill>
                  <a:srgbClr val="193C7D"/>
                </a:solidFill>
              </a:rPr>
              <a:t>Software</a:t>
            </a:r>
            <a:r>
              <a:rPr lang="zh-CN" altLang="en-US" sz="2800" dirty="0">
                <a:solidFill>
                  <a:srgbClr val="193C7D"/>
                </a:solidFill>
              </a:rPr>
              <a:t>）</a:t>
            </a:r>
            <a:r>
              <a:rPr lang="zh-CN" altLang="en-US" sz="2800" dirty="0" smtClean="0">
                <a:solidFill>
                  <a:srgbClr val="193C7D"/>
                </a:solidFill>
              </a:rPr>
              <a:t>：运行的程</a:t>
            </a:r>
            <a:r>
              <a:rPr lang="zh-CN" altLang="en-US" sz="2800" dirty="0">
                <a:solidFill>
                  <a:srgbClr val="193C7D"/>
                </a:solidFill>
              </a:rPr>
              <a:t>序和文档</a:t>
            </a:r>
          </a:p>
        </p:txBody>
      </p:sp>
      <p:sp>
        <p:nvSpPr>
          <p:cNvPr id="17" name="对角圆角矩形 16"/>
          <p:cNvSpPr/>
          <p:nvPr/>
        </p:nvSpPr>
        <p:spPr>
          <a:xfrm>
            <a:off x="1010072" y="111134"/>
            <a:ext cx="6382072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1.3 </a:t>
            </a:r>
            <a:r>
              <a:rPr lang="zh-CN" altLang="en-US" sz="3600" dirty="0"/>
              <a:t>微型计算机系统组成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advTm="931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9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9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795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852" name="矩形 459851"/>
          <p:cNvSpPr/>
          <p:nvPr/>
        </p:nvSpPr>
        <p:spPr>
          <a:xfrm>
            <a:off x="119336" y="73541"/>
            <a:ext cx="11928648" cy="98072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9875" name="组合 459874"/>
          <p:cNvGrpSpPr/>
          <p:nvPr/>
        </p:nvGrpSpPr>
        <p:grpSpPr>
          <a:xfrm>
            <a:off x="1166483" y="73541"/>
            <a:ext cx="9898069" cy="6523811"/>
            <a:chOff x="1166483" y="1796853"/>
            <a:chExt cx="9560451" cy="6523811"/>
          </a:xfrm>
        </p:grpSpPr>
        <p:cxnSp>
          <p:nvCxnSpPr>
            <p:cNvPr id="459869" name="肘形连接符 459868"/>
            <p:cNvCxnSpPr>
              <a:stCxn id="22" idx="3"/>
              <a:endCxn id="152" idx="1"/>
            </p:cNvCxnSpPr>
            <p:nvPr/>
          </p:nvCxnSpPr>
          <p:spPr>
            <a:xfrm flipV="1">
              <a:off x="5902398" y="2617594"/>
              <a:ext cx="547470" cy="259138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9874" name="组合 459873"/>
            <p:cNvGrpSpPr/>
            <p:nvPr/>
          </p:nvGrpSpPr>
          <p:grpSpPr>
            <a:xfrm>
              <a:off x="1166483" y="1796853"/>
              <a:ext cx="9560451" cy="6523811"/>
              <a:chOff x="1166483" y="1796853"/>
              <a:chExt cx="9560451" cy="6523811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1166483" y="1796853"/>
                <a:ext cx="9560451" cy="6523811"/>
                <a:chOff x="-650294" y="574"/>
                <a:chExt cx="10027882" cy="5799063"/>
              </a:xfrm>
            </p:grpSpPr>
            <p:sp>
              <p:nvSpPr>
                <p:cNvPr id="19" name="TextBox 2"/>
                <p:cNvSpPr txBox="1"/>
                <p:nvPr/>
              </p:nvSpPr>
              <p:spPr>
                <a:xfrm>
                  <a:off x="-650294" y="1484561"/>
                  <a:ext cx="653720" cy="320236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zh-CN" altLang="en-US" sz="285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zh-CN" altLang="en-US" sz="24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微 型 计 </a:t>
                  </a:r>
                  <a:r>
                    <a:rPr lang="zh-CN" altLang="en-US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算 机 系 统</a:t>
                  </a:r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1185711" y="1688998"/>
                  <a:ext cx="836764" cy="648072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 dirty="0" smtClean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硬 件</a:t>
                  </a:r>
                  <a:endParaRPr lang="en-US" altLang="zh-CN" sz="2000" dirty="0" smtClean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2000" dirty="0" smtClean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系 统</a:t>
                  </a:r>
                  <a:endParaRPr lang="zh-CN" altLang="en-US" sz="20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1185710" y="4481490"/>
                  <a:ext cx="836765" cy="648072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 dirty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软 件</a:t>
                  </a:r>
                  <a:endParaRPr lang="en-US" altLang="zh-CN" sz="20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2000" dirty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系 统</a:t>
                  </a:r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>
                  <a:off x="2889174" y="719065"/>
                  <a:ext cx="1427996" cy="48284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微型计算机</a:t>
                  </a:r>
                  <a:endParaRPr lang="zh-CN" altLang="en-US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2889174" y="2509107"/>
                  <a:ext cx="1201412" cy="3991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外部设备</a:t>
                  </a:r>
                  <a:endParaRPr lang="zh-CN" altLang="en-US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2655541" y="3991795"/>
                  <a:ext cx="1269838" cy="49516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 dirty="0" smtClean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系统软件</a:t>
                  </a:r>
                  <a:endParaRPr lang="zh-CN" altLang="en-US" sz="20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2655541" y="5129562"/>
                  <a:ext cx="1269838" cy="43902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 dirty="0" smtClean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应用软件</a:t>
                  </a:r>
                  <a:endParaRPr lang="zh-CN" altLang="en-US" sz="20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4897012" y="574"/>
                  <a:ext cx="2708686" cy="37277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 dirty="0" smtClean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微处理器</a:t>
                  </a:r>
                  <a:endParaRPr lang="zh-CN" altLang="en-US" sz="20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4908223" y="1574343"/>
                  <a:ext cx="2719898" cy="368623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 dirty="0" smtClean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系统总线</a:t>
                  </a:r>
                  <a:endParaRPr lang="zh-CN" altLang="en-US" sz="20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30" name="肘形连接符 29"/>
                <p:cNvCxnSpPr>
                  <a:stCxn id="22" idx="3"/>
                  <a:endCxn id="26" idx="1"/>
                </p:cNvCxnSpPr>
                <p:nvPr/>
              </p:nvCxnSpPr>
              <p:spPr>
                <a:xfrm flipV="1">
                  <a:off x="4317170" y="186961"/>
                  <a:ext cx="579842" cy="773525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肘形连接符 30"/>
                <p:cNvCxnSpPr>
                  <a:stCxn id="22" idx="3"/>
                  <a:endCxn id="27" idx="1"/>
                </p:cNvCxnSpPr>
                <p:nvPr/>
              </p:nvCxnSpPr>
              <p:spPr>
                <a:xfrm>
                  <a:off x="4317170" y="960486"/>
                  <a:ext cx="591053" cy="798168"/>
                </a:xfrm>
                <a:prstGeom prst="bentConnector3">
                  <a:avLst>
                    <a:gd name="adj1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肘形连接符 31"/>
                <p:cNvCxnSpPr/>
                <p:nvPr/>
              </p:nvCxnSpPr>
              <p:spPr>
                <a:xfrm flipV="1">
                  <a:off x="-24959" y="2013034"/>
                  <a:ext cx="1203682" cy="1125516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肘形连接符 32"/>
                <p:cNvCxnSpPr/>
                <p:nvPr/>
              </p:nvCxnSpPr>
              <p:spPr>
                <a:xfrm>
                  <a:off x="-31943" y="3150966"/>
                  <a:ext cx="1217654" cy="1666975"/>
                </a:xfrm>
                <a:prstGeom prst="bentConnector3">
                  <a:avLst>
                    <a:gd name="adj1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肘形连接符 33"/>
                <p:cNvCxnSpPr>
                  <a:stCxn id="20" idx="3"/>
                  <a:endCxn id="22" idx="1"/>
                </p:cNvCxnSpPr>
                <p:nvPr/>
              </p:nvCxnSpPr>
              <p:spPr>
                <a:xfrm flipV="1">
                  <a:off x="2022475" y="960486"/>
                  <a:ext cx="866699" cy="1052549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肘形连接符 34"/>
                <p:cNvCxnSpPr>
                  <a:stCxn id="20" idx="3"/>
                  <a:endCxn id="23" idx="1"/>
                </p:cNvCxnSpPr>
                <p:nvPr/>
              </p:nvCxnSpPr>
              <p:spPr>
                <a:xfrm>
                  <a:off x="2022475" y="2013034"/>
                  <a:ext cx="866699" cy="69566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肘形连接符 35"/>
                <p:cNvCxnSpPr>
                  <a:stCxn id="21" idx="3"/>
                  <a:endCxn id="24" idx="1"/>
                </p:cNvCxnSpPr>
                <p:nvPr/>
              </p:nvCxnSpPr>
              <p:spPr>
                <a:xfrm flipV="1">
                  <a:off x="2022475" y="4239377"/>
                  <a:ext cx="633065" cy="566149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肘形连接符 36"/>
                <p:cNvCxnSpPr>
                  <a:stCxn id="21" idx="3"/>
                  <a:endCxn id="25" idx="1"/>
                </p:cNvCxnSpPr>
                <p:nvPr/>
              </p:nvCxnSpPr>
              <p:spPr>
                <a:xfrm>
                  <a:off x="2022475" y="4805526"/>
                  <a:ext cx="633065" cy="543546"/>
                </a:xfrm>
                <a:prstGeom prst="bentConnector3">
                  <a:avLst>
                    <a:gd name="adj1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矩形 39"/>
                <p:cNvSpPr/>
                <p:nvPr/>
              </p:nvSpPr>
              <p:spPr>
                <a:xfrm>
                  <a:off x="4666483" y="2073600"/>
                  <a:ext cx="4082711" cy="34531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 dirty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输入设备</a:t>
                  </a:r>
                  <a:r>
                    <a:rPr lang="en-US" altLang="zh-CN" sz="2000" dirty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(</a:t>
                  </a:r>
                  <a:r>
                    <a:rPr lang="zh-CN" altLang="en-US" sz="2000" dirty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键盘、鼠标、扫描仪</a:t>
                  </a:r>
                  <a:r>
                    <a:rPr lang="en-US" altLang="zh-CN" sz="2000" dirty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)</a:t>
                  </a:r>
                  <a:endParaRPr lang="zh-CN" altLang="en-US" sz="20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4656169" y="2520349"/>
                  <a:ext cx="4331366" cy="40109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 dirty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输出设备</a:t>
                  </a:r>
                  <a:r>
                    <a:rPr lang="en-US" altLang="zh-CN" sz="2000" dirty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(</a:t>
                  </a:r>
                  <a:r>
                    <a:rPr lang="zh-CN" altLang="en-US" sz="2000" dirty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显示器、打印机、绘图仪</a:t>
                  </a:r>
                  <a:r>
                    <a:rPr lang="en-US" altLang="zh-CN" sz="2000" dirty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)</a:t>
                  </a:r>
                  <a:endParaRPr lang="zh-CN" altLang="en-US" sz="20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4666483" y="3005603"/>
                  <a:ext cx="3476533" cy="36611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 dirty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外存储器</a:t>
                  </a:r>
                  <a:r>
                    <a:rPr lang="en-US" altLang="zh-CN" sz="2000" dirty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(</a:t>
                  </a:r>
                  <a:r>
                    <a:rPr lang="zh-CN" altLang="en-US" sz="2000" dirty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硬盘、光盘、</a:t>
                  </a:r>
                  <a:r>
                    <a:rPr lang="en-US" altLang="zh-CN" sz="2000" dirty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u</a:t>
                  </a:r>
                  <a:r>
                    <a:rPr lang="zh-CN" altLang="en-US" sz="2000" dirty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盘</a:t>
                  </a:r>
                  <a:r>
                    <a:rPr lang="en-US" altLang="zh-CN" sz="2000" dirty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)</a:t>
                  </a:r>
                  <a:endParaRPr lang="zh-CN" altLang="en-US" sz="20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44" name="肘形连接符 43"/>
                <p:cNvCxnSpPr>
                  <a:stCxn id="23" idx="3"/>
                  <a:endCxn id="40" idx="1"/>
                </p:cNvCxnSpPr>
                <p:nvPr/>
              </p:nvCxnSpPr>
              <p:spPr>
                <a:xfrm flipV="1">
                  <a:off x="4090585" y="2246256"/>
                  <a:ext cx="575897" cy="462446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肘形连接符 44"/>
                <p:cNvCxnSpPr>
                  <a:stCxn id="23" idx="3"/>
                  <a:endCxn id="41" idx="1"/>
                </p:cNvCxnSpPr>
                <p:nvPr/>
              </p:nvCxnSpPr>
              <p:spPr>
                <a:xfrm>
                  <a:off x="4090585" y="2708702"/>
                  <a:ext cx="565584" cy="12193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肘形连接符 45"/>
                <p:cNvCxnSpPr>
                  <a:stCxn id="23" idx="3"/>
                  <a:endCxn id="42" idx="1"/>
                </p:cNvCxnSpPr>
                <p:nvPr/>
              </p:nvCxnSpPr>
              <p:spPr>
                <a:xfrm>
                  <a:off x="4090585" y="2708702"/>
                  <a:ext cx="575897" cy="479956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矩形 47"/>
                <p:cNvSpPr/>
                <p:nvPr/>
              </p:nvSpPr>
              <p:spPr>
                <a:xfrm>
                  <a:off x="4670863" y="3523186"/>
                  <a:ext cx="4706725" cy="37024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 dirty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操作系统</a:t>
                  </a:r>
                  <a:r>
                    <a:rPr lang="en-US" altLang="zh-CN" sz="2000" dirty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(</a:t>
                  </a:r>
                  <a:r>
                    <a:rPr lang="en-US" altLang="zh-CN" sz="2000" dirty="0" err="1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DOS,Windows,UNIX,Linux</a:t>
                  </a:r>
                  <a:r>
                    <a:rPr lang="en-US" altLang="zh-CN" sz="2000" dirty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)</a:t>
                  </a:r>
                  <a:endParaRPr lang="zh-CN" altLang="en-US" sz="20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>
                  <a:off x="4656169" y="4017106"/>
                  <a:ext cx="4721419" cy="3649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 dirty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语言处理程序</a:t>
                  </a:r>
                  <a:r>
                    <a:rPr lang="en-US" altLang="zh-CN" sz="2000" dirty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(</a:t>
                  </a:r>
                  <a:r>
                    <a:rPr lang="zh-CN" altLang="en-US" sz="2000" dirty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汇编、编译、解释程序</a:t>
                  </a:r>
                  <a:r>
                    <a:rPr lang="en-US" altLang="zh-CN" sz="2000" dirty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)</a:t>
                  </a:r>
                  <a:endParaRPr lang="zh-CN" altLang="en-US" sz="20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50" name="肘形连接符 49"/>
                <p:cNvCxnSpPr>
                  <a:stCxn id="24" idx="3"/>
                  <a:endCxn id="48" idx="1"/>
                </p:cNvCxnSpPr>
                <p:nvPr/>
              </p:nvCxnSpPr>
              <p:spPr>
                <a:xfrm flipV="1">
                  <a:off x="3925379" y="3708307"/>
                  <a:ext cx="745484" cy="531070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肘形连接符 50"/>
                <p:cNvCxnSpPr>
                  <a:stCxn id="24" idx="3"/>
                  <a:endCxn id="49" idx="1"/>
                </p:cNvCxnSpPr>
                <p:nvPr/>
              </p:nvCxnSpPr>
              <p:spPr>
                <a:xfrm flipV="1">
                  <a:off x="3925379" y="4199575"/>
                  <a:ext cx="730789" cy="39803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矩形 51"/>
                <p:cNvSpPr/>
                <p:nvPr/>
              </p:nvSpPr>
              <p:spPr>
                <a:xfrm>
                  <a:off x="4670864" y="4475637"/>
                  <a:ext cx="4706724" cy="34230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 dirty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数据库管理系统</a:t>
                  </a:r>
                </a:p>
              </p:txBody>
            </p:sp>
            <p:cxnSp>
              <p:nvCxnSpPr>
                <p:cNvPr id="53" name="肘形连接符 52"/>
                <p:cNvCxnSpPr>
                  <a:stCxn id="24" idx="3"/>
                  <a:endCxn id="52" idx="1"/>
                </p:cNvCxnSpPr>
                <p:nvPr/>
              </p:nvCxnSpPr>
              <p:spPr>
                <a:xfrm>
                  <a:off x="3925379" y="4239377"/>
                  <a:ext cx="745484" cy="40741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矩形 53"/>
                <p:cNvSpPr/>
                <p:nvPr/>
              </p:nvSpPr>
              <p:spPr>
                <a:xfrm>
                  <a:off x="4666483" y="4941618"/>
                  <a:ext cx="4711105" cy="358913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 dirty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应用软件包</a:t>
                  </a:r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>
                  <a:off x="4675902" y="5435258"/>
                  <a:ext cx="4701686" cy="364379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 dirty="0">
                      <a:solidFill>
                        <a:srgbClr val="002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用户程序</a:t>
                  </a:r>
                </a:p>
              </p:txBody>
            </p:sp>
            <p:cxnSp>
              <p:nvCxnSpPr>
                <p:cNvPr id="56" name="肘形连接符 55"/>
                <p:cNvCxnSpPr>
                  <a:stCxn id="25" idx="3"/>
                  <a:endCxn id="54" idx="1"/>
                </p:cNvCxnSpPr>
                <p:nvPr/>
              </p:nvCxnSpPr>
              <p:spPr>
                <a:xfrm flipV="1">
                  <a:off x="3925379" y="5121075"/>
                  <a:ext cx="741103" cy="227997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肘形连接符 56"/>
                <p:cNvCxnSpPr>
                  <a:stCxn id="25" idx="3"/>
                  <a:endCxn id="55" idx="1"/>
                </p:cNvCxnSpPr>
                <p:nvPr/>
              </p:nvCxnSpPr>
              <p:spPr>
                <a:xfrm>
                  <a:off x="3925379" y="5349072"/>
                  <a:ext cx="750522" cy="268375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2" name="矩形 151"/>
              <p:cNvSpPr/>
              <p:nvPr/>
            </p:nvSpPr>
            <p:spPr>
              <a:xfrm>
                <a:off x="6449868" y="2407913"/>
                <a:ext cx="2593115" cy="4193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内存储器</a:t>
                </a:r>
                <a:r>
                  <a:rPr lang="en-US" altLang="zh-CN" sz="20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sz="20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主存储器</a:t>
                </a:r>
                <a:r>
                  <a:rPr lang="en-US" altLang="zh-CN" sz="20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endParaRPr lang="zh-CN" altLang="en-US" sz="20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矩形 159"/>
              <p:cNvSpPr/>
              <p:nvPr/>
            </p:nvSpPr>
            <p:spPr>
              <a:xfrm>
                <a:off x="6465900" y="3046942"/>
                <a:ext cx="2593115" cy="4193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 smtClean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I/O</a:t>
                </a:r>
                <a:r>
                  <a:rPr lang="zh-CN" altLang="en-US" sz="2000" dirty="0" smtClean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接口电路</a:t>
                </a:r>
                <a:endParaRPr lang="zh-CN" altLang="en-US" sz="20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59872" name="肘形连接符 459871"/>
              <p:cNvCxnSpPr>
                <a:stCxn id="22" idx="3"/>
                <a:endCxn id="160" idx="1"/>
              </p:cNvCxnSpPr>
              <p:nvPr/>
            </p:nvCxnSpPr>
            <p:spPr>
              <a:xfrm>
                <a:off x="5902398" y="2876732"/>
                <a:ext cx="563502" cy="379891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02339604"/>
      </p:ext>
    </p:extLst>
  </p:cSld>
  <p:clrMapOvr>
    <a:masterClrMapping/>
  </p:clrMapOvr>
  <p:transition advTm="73015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6"/>
          <p:cNvSpPr/>
          <p:nvPr/>
        </p:nvSpPr>
        <p:spPr>
          <a:xfrm>
            <a:off x="1010072" y="111134"/>
            <a:ext cx="7246168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第一台数字电子计算机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--ENIAC</a:t>
            </a:r>
          </a:p>
        </p:txBody>
      </p:sp>
      <p:pic>
        <p:nvPicPr>
          <p:cNvPr id="8" name="Picture 2" descr="eniac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340768"/>
            <a:ext cx="5557099" cy="34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1127448" y="4991173"/>
            <a:ext cx="5557099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美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国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宾夕法尼亚大学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诞生第一台数字电子计算机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ENIAC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7104112" y="1340768"/>
            <a:ext cx="4464496" cy="260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重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达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30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吨，由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18800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个电子管组成，占地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170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平方米，耗电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140KW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，每秒钟能完成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5000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次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加法运算，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300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次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乘法运算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104112" y="4221088"/>
            <a:ext cx="4320480" cy="2224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20000"/>
              </a:lnSpc>
              <a:spcAft>
                <a:spcPts val="450"/>
              </a:spcAft>
              <a:buFont typeface="Wingdings" panose="05000000000000000000" pitchFamily="2" charset="2"/>
              <a:buChar char="u"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主要缺点：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没有存储器，只能存储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20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个字节的十进制数；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布线进行控制繁琐。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887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03"/>
    </mc:Choice>
    <mc:Fallback xmlns="">
      <p:transition spd="slow" advTm="64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6"/>
          <p:cNvSpPr/>
          <p:nvPr/>
        </p:nvSpPr>
        <p:spPr>
          <a:xfrm>
            <a:off x="1010072" y="111134"/>
            <a:ext cx="6454080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1.3.1 </a:t>
            </a:r>
            <a:r>
              <a:rPr lang="zh-CN" altLang="en-US" sz="3600" dirty="0"/>
              <a:t>冯</a:t>
            </a:r>
            <a:r>
              <a:rPr lang="en-US" altLang="zh-CN" sz="3600" dirty="0">
                <a:latin typeface="Arial" panose="020B0604020202020204" pitchFamily="34" charset="0"/>
              </a:rPr>
              <a:t>·</a:t>
            </a:r>
            <a:r>
              <a:rPr lang="zh-CN" altLang="en-US" sz="3600" dirty="0"/>
              <a:t>诺依曼计算机结构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87888" y="1628800"/>
            <a:ext cx="6120680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1944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年，冯</a:t>
            </a:r>
            <a:r>
              <a:rPr lang="en-US" altLang="zh-CN" sz="2800" dirty="0">
                <a:latin typeface="Arial" panose="020B0604020202020204" pitchFamily="34" charset="0"/>
              </a:rPr>
              <a:t>· </a:t>
            </a:r>
            <a:r>
              <a:rPr lang="zh-CN" altLang="en-US" sz="2800" dirty="0" smtClean="0">
                <a:latin typeface="Arial" panose="020B0604020202020204" pitchFamily="34" charset="0"/>
              </a:rPr>
              <a:t>诺依曼被</a:t>
            </a:r>
            <a:r>
              <a:rPr lang="en-US" altLang="zh-CN" sz="2800" dirty="0" smtClean="0">
                <a:latin typeface="Arial" panose="020B0604020202020204" pitchFamily="34" charset="0"/>
              </a:rPr>
              <a:t>ENIAC</a:t>
            </a:r>
            <a:r>
              <a:rPr lang="zh-CN" altLang="en-US" sz="2800" dirty="0" smtClean="0">
                <a:latin typeface="Arial" panose="020B0604020202020204" pitchFamily="34" charset="0"/>
              </a:rPr>
              <a:t>项目吸引，</a:t>
            </a:r>
            <a:r>
              <a:rPr lang="zh-CN" altLang="en-US" sz="2800" b="1" dirty="0" smtClean="0">
                <a:latin typeface="Arial" panose="020B0604020202020204" pitchFamily="34" charset="0"/>
              </a:rPr>
              <a:t>提出</a:t>
            </a:r>
            <a:r>
              <a:rPr lang="zh-CN" altLang="en-US" sz="2800" dirty="0" smtClean="0">
                <a:latin typeface="Arial" panose="020B0604020202020204" pitchFamily="34" charset="0"/>
              </a:rPr>
              <a:t>了能够存储程序的计算机设计构想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253" y="1449598"/>
            <a:ext cx="2954062" cy="384689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087888" y="3823283"/>
            <a:ext cx="6264696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以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存储程序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程序控制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为基本工作原理，采用这种体系结构的计算机均称为“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冯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sym typeface="Symbol"/>
              </a:rPr>
              <a:t>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诺依曼机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”。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8350" y="5466810"/>
            <a:ext cx="40077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现代计算机之父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—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冯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Symbol"/>
              </a:rPr>
              <a:t>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诺依曼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Arial" panose="020B0604020202020204" pitchFamily="34" charset="0"/>
            </a:endParaRPr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91"/>
    </mc:Choice>
    <mc:Fallback xmlns="">
      <p:transition spd="slow" advTm="44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151452" y="1484784"/>
            <a:ext cx="3078441" cy="4015918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55840" y="2000240"/>
            <a:ext cx="6369382" cy="4261106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66778" y="5072074"/>
            <a:ext cx="168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指定</a:t>
            </a:r>
            <a:r>
              <a:rPr lang="zh-CN" altLang="en-US" b="1" dirty="0" smtClean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教材</a:t>
            </a:r>
            <a:endParaRPr lang="zh-CN" altLang="en-US" b="1" dirty="0">
              <a:solidFill>
                <a:srgbClr val="FF33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15879" y="5845750"/>
            <a:ext cx="1680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参考</a:t>
            </a:r>
            <a:r>
              <a:rPr lang="zh-CN" altLang="en-US" sz="2000" b="1" dirty="0" smtClean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教材</a:t>
            </a:r>
            <a:endParaRPr lang="zh-CN" altLang="en-US" sz="2000" b="1" dirty="0">
              <a:solidFill>
                <a:srgbClr val="FF33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5546" y="1585312"/>
            <a:ext cx="2611269" cy="3415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5493" y="2168860"/>
            <a:ext cx="2863581" cy="36175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3388" y="2143116"/>
            <a:ext cx="2842699" cy="3643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对角圆角矩形 12"/>
          <p:cNvSpPr/>
          <p:nvPr/>
        </p:nvSpPr>
        <p:spPr>
          <a:xfrm>
            <a:off x="1095340" y="71414"/>
            <a:ext cx="4568612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教材及参考资料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12"/>
    </mc:Choice>
    <mc:Fallback xmlns="">
      <p:transition spd="slow" advTm="63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9416" y="1196752"/>
            <a:ext cx="11074400" cy="5105400"/>
          </a:xfrm>
        </p:spPr>
        <p:txBody>
          <a:bodyPr/>
          <a:lstStyle/>
          <a:p>
            <a:r>
              <a:rPr lang="zh-CN" altLang="en-US" sz="2800" dirty="0"/>
              <a:t>采用二进制形式表示数据和指令。指令由操作码和地址码组成</a:t>
            </a:r>
          </a:p>
          <a:p>
            <a:r>
              <a:rPr lang="zh-CN" altLang="en-US" sz="2800" dirty="0"/>
              <a:t>将程序和数据存放在存储器中，计算机在工作时从存储器取出指令加以执行，自动完成计算任务。这就是“存储程序”和“程序控制”（简称存储程序控制）的概念</a:t>
            </a:r>
          </a:p>
          <a:p>
            <a:r>
              <a:rPr lang="zh-CN" altLang="en-US" sz="2800" dirty="0"/>
              <a:t>指令的执行是顺序的，即一般按照指令在存储器中存放的顺序执行，程序分支由转移指令实现</a:t>
            </a:r>
          </a:p>
          <a:p>
            <a:r>
              <a:rPr lang="zh-CN" altLang="en-US" sz="2800" dirty="0"/>
              <a:t>计算机由存储器、运算器、控制器、输入设备和输出设备五大基本部件组成，并规定了</a:t>
            </a:r>
            <a:r>
              <a:rPr lang="en-US" altLang="zh-CN" sz="2800" dirty="0"/>
              <a:t>5</a:t>
            </a:r>
            <a:r>
              <a:rPr lang="zh-CN" altLang="en-US" sz="2800" dirty="0"/>
              <a:t>部分的基本功能</a:t>
            </a:r>
          </a:p>
        </p:txBody>
      </p:sp>
      <p:sp>
        <p:nvSpPr>
          <p:cNvPr id="4" name="对角圆角矩形 3"/>
          <p:cNvSpPr/>
          <p:nvPr/>
        </p:nvSpPr>
        <p:spPr>
          <a:xfrm>
            <a:off x="1010072" y="111134"/>
            <a:ext cx="7174160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(1) </a:t>
            </a:r>
            <a:r>
              <a:rPr lang="zh-CN" altLang="en-US" sz="3600" dirty="0"/>
              <a:t>冯</a:t>
            </a:r>
            <a:r>
              <a:rPr lang="en-US" altLang="zh-CN" sz="3600" dirty="0">
                <a:latin typeface="Arial" panose="020B0604020202020204" pitchFamily="34" charset="0"/>
              </a:rPr>
              <a:t>·</a:t>
            </a:r>
            <a:r>
              <a:rPr lang="zh-CN" altLang="en-US" sz="3600" dirty="0"/>
              <a:t>诺伊曼计算机的基本思想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61"/>
    </mc:Choice>
    <mc:Fallback xmlns="">
      <p:transition spd="slow" advTm="71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2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2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2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2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0072" y="1142423"/>
            <a:ext cx="11074400" cy="1085495"/>
          </a:xfrm>
        </p:spPr>
        <p:txBody>
          <a:bodyPr/>
          <a:lstStyle/>
          <a:p>
            <a:r>
              <a:rPr lang="en-US" altLang="zh-CN" sz="2800" b="1" dirty="0">
                <a:latin typeface="+mn-ea"/>
              </a:rPr>
              <a:t>5</a:t>
            </a:r>
            <a:r>
              <a:rPr lang="zh-CN" altLang="en-US" sz="2800" b="1" dirty="0">
                <a:latin typeface="+mn-ea"/>
              </a:rPr>
              <a:t>大部件组成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zh-CN" altLang="en-US" sz="2400" dirty="0">
                <a:latin typeface="+mn-ea"/>
              </a:rPr>
              <a:t>控制器、运算器、存储器、输入设备和</a:t>
            </a:r>
            <a:r>
              <a:rPr lang="zh-CN" altLang="en-US" sz="2400" dirty="0" smtClean="0">
                <a:latin typeface="+mn-ea"/>
              </a:rPr>
              <a:t>输出设备</a:t>
            </a:r>
          </a:p>
        </p:txBody>
      </p:sp>
      <p:sp>
        <p:nvSpPr>
          <p:cNvPr id="34" name="内容占位符 2">
            <a:hlinkClick r:id="rId4" action="ppaction://hlinkfile"/>
          </p:cNvPr>
          <p:cNvSpPr txBox="1">
            <a:spLocks/>
          </p:cNvSpPr>
          <p:nvPr/>
        </p:nvSpPr>
        <p:spPr bwMode="auto">
          <a:xfrm>
            <a:off x="1062567" y="5379441"/>
            <a:ext cx="4055533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 algn="just" rtl="0" fontAlgn="base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Blip>
                <a:blip r:embed="rId5"/>
              </a:buBlip>
              <a:defRPr sz="2800" b="1" kern="1200">
                <a:solidFill>
                  <a:srgbClr val="193C7D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anose="05000000000000000000" pitchFamily="2" charset="2"/>
              <a:buBlip>
                <a:blip r:embed="rId6"/>
              </a:buBlip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?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>
                <a:latin typeface="+mn-ea"/>
                <a:hlinkClick r:id="rId4" action="ppaction://hlinkfile"/>
              </a:rPr>
              <a:t> CPU</a:t>
            </a:r>
            <a:r>
              <a:rPr lang="zh-CN" altLang="en-US" sz="2800" dirty="0" smtClean="0">
                <a:latin typeface="+mn-ea"/>
                <a:hlinkClick r:id="rId4" action="ppaction://hlinkfile"/>
              </a:rPr>
              <a:t>如何工作？</a:t>
            </a:r>
            <a:endParaRPr lang="zh-CN" altLang="en-US" sz="2800" dirty="0" smtClean="0">
              <a:latin typeface="+mn-ea"/>
            </a:endParaRPr>
          </a:p>
        </p:txBody>
      </p:sp>
      <p:sp>
        <p:nvSpPr>
          <p:cNvPr id="35" name="对角圆角矩形 34"/>
          <p:cNvSpPr/>
          <p:nvPr/>
        </p:nvSpPr>
        <p:spPr>
          <a:xfrm>
            <a:off x="1010072" y="111134"/>
            <a:ext cx="3820161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(2) </a:t>
            </a:r>
            <a:r>
              <a:rPr lang="zh-CN" altLang="en-US" sz="3600" dirty="0"/>
              <a:t>组成部件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11200" y="2469404"/>
            <a:ext cx="11480800" cy="2415362"/>
            <a:chOff x="748107" y="2283588"/>
            <a:chExt cx="11480800" cy="2415362"/>
          </a:xfrm>
        </p:grpSpPr>
        <p:sp>
          <p:nvSpPr>
            <p:cNvPr id="36" name="Line 20"/>
            <p:cNvSpPr>
              <a:spLocks noChangeAspect="1" noChangeShapeType="1"/>
            </p:cNvSpPr>
            <p:nvPr/>
          </p:nvSpPr>
          <p:spPr bwMode="auto">
            <a:xfrm flipV="1">
              <a:off x="5828107" y="2865333"/>
              <a:ext cx="0" cy="3806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22"/>
            <p:cNvSpPr>
              <a:spLocks noChangeAspect="1" noChangeShapeType="1"/>
            </p:cNvSpPr>
            <p:nvPr/>
          </p:nvSpPr>
          <p:spPr bwMode="auto">
            <a:xfrm>
              <a:off x="6830214" y="2892938"/>
              <a:ext cx="0" cy="3254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48107" y="2283588"/>
              <a:ext cx="11480800" cy="2415362"/>
              <a:chOff x="748107" y="2283588"/>
              <a:chExt cx="11480800" cy="2415362"/>
            </a:xfrm>
          </p:grpSpPr>
          <p:grpSp>
            <p:nvGrpSpPr>
              <p:cNvPr id="2" name="Group 4"/>
              <p:cNvGrpSpPr>
                <a:grpSpLocks/>
              </p:cNvGrpSpPr>
              <p:nvPr/>
            </p:nvGrpSpPr>
            <p:grpSpPr bwMode="auto">
              <a:xfrm>
                <a:off x="748107" y="2420888"/>
                <a:ext cx="11480800" cy="2278062"/>
                <a:chOff x="96" y="1488"/>
                <a:chExt cx="5424" cy="1435"/>
              </a:xfrm>
            </p:grpSpPr>
            <p:grpSp>
              <p:nvGrpSpPr>
                <p:cNvPr id="3" name="Group 5"/>
                <p:cNvGrpSpPr>
                  <a:grpSpLocks/>
                </p:cNvGrpSpPr>
                <p:nvPr/>
              </p:nvGrpSpPr>
              <p:grpSpPr bwMode="auto">
                <a:xfrm>
                  <a:off x="864" y="1488"/>
                  <a:ext cx="3713" cy="1435"/>
                  <a:chOff x="1036" y="1877"/>
                  <a:chExt cx="3713" cy="1339"/>
                </a:xfrm>
              </p:grpSpPr>
              <p:sp>
                <p:nvSpPr>
                  <p:cNvPr id="27" name="Text Box 6"/>
                  <p:cNvSpPr txBox="1">
                    <a:spLocks noChangeAspect="1" noChangeArrowheads="1"/>
                  </p:cNvSpPr>
                  <p:nvPr/>
                </p:nvSpPr>
                <p:spPr bwMode="auto">
                  <a:xfrm>
                    <a:off x="2448" y="1877"/>
                    <a:ext cx="914" cy="243"/>
                  </a:xfrm>
                  <a:prstGeom prst="rect">
                    <a:avLst/>
                  </a:prstGeom>
                  <a:solidFill>
                    <a:srgbClr val="00CCFF"/>
                  </a:solidFill>
                  <a:ln w="9525">
                    <a:miter lim="800000"/>
                    <a:headEnd/>
                    <a:tailEnd/>
                  </a:ln>
                  <a:scene3d>
                    <a:camera prst="legacyObliqueTopRigh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00CCFF"/>
                    </a:extrusionClr>
                    <a:contourClr>
                      <a:srgbClr val="00CCFF"/>
                    </a:contourClr>
                  </a:sp3d>
                </p:spPr>
                <p:txBody>
                  <a:bodyPr lIns="0" tIns="0" rIns="0" bIns="0">
                    <a:flatTx/>
                  </a:bodyPr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zh-CN" altLang="en-US" sz="2800">
                        <a:latin typeface="Times New Roman" panose="02020603050405020304" pitchFamily="18" charset="0"/>
                      </a:rPr>
                      <a:t>运算器</a:t>
                    </a:r>
                  </a:p>
                </p:txBody>
              </p:sp>
              <p:sp>
                <p:nvSpPr>
                  <p:cNvPr id="28" name="Text Box 7"/>
                  <p:cNvSpPr txBox="1">
                    <a:spLocks noChangeAspect="1" noChangeArrowheads="1"/>
                  </p:cNvSpPr>
                  <p:nvPr/>
                </p:nvSpPr>
                <p:spPr bwMode="auto">
                  <a:xfrm>
                    <a:off x="2448" y="2473"/>
                    <a:ext cx="914" cy="244"/>
                  </a:xfrm>
                  <a:prstGeom prst="rect">
                    <a:avLst/>
                  </a:prstGeom>
                  <a:solidFill>
                    <a:srgbClr val="00CCFF"/>
                  </a:solidFill>
                  <a:ln w="9525">
                    <a:miter lim="800000"/>
                    <a:headEnd/>
                    <a:tailEnd/>
                  </a:ln>
                  <a:scene3d>
                    <a:camera prst="legacyObliqueTopRigh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00CCFF"/>
                    </a:extrusionClr>
                    <a:contourClr>
                      <a:srgbClr val="00CCFF"/>
                    </a:contourClr>
                  </a:sp3d>
                </p:spPr>
                <p:txBody>
                  <a:bodyPr lIns="0" tIns="0" rIns="0" bIns="0">
                    <a:flatTx/>
                  </a:bodyPr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zh-CN" altLang="en-US" sz="2800">
                        <a:latin typeface="Times New Roman" panose="02020603050405020304" pitchFamily="18" charset="0"/>
                      </a:rPr>
                      <a:t>存储器</a:t>
                    </a:r>
                  </a:p>
                </p:txBody>
              </p:sp>
              <p:sp>
                <p:nvSpPr>
                  <p:cNvPr id="29" name="Text Box 8"/>
                  <p:cNvSpPr txBox="1">
                    <a:spLocks noChangeAspect="1" noChangeArrowheads="1"/>
                  </p:cNvSpPr>
                  <p:nvPr/>
                </p:nvSpPr>
                <p:spPr bwMode="auto">
                  <a:xfrm>
                    <a:off x="2448" y="2972"/>
                    <a:ext cx="914" cy="244"/>
                  </a:xfrm>
                  <a:prstGeom prst="rect">
                    <a:avLst/>
                  </a:prstGeom>
                  <a:solidFill>
                    <a:srgbClr val="00CCFF"/>
                  </a:solidFill>
                  <a:ln w="9525">
                    <a:miter lim="800000"/>
                    <a:headEnd/>
                    <a:tailEnd/>
                  </a:ln>
                  <a:scene3d>
                    <a:camera prst="legacyObliqueTopRigh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00CCFF"/>
                    </a:extrusionClr>
                    <a:contourClr>
                      <a:srgbClr val="00CCFF"/>
                    </a:contourClr>
                  </a:sp3d>
                </p:spPr>
                <p:txBody>
                  <a:bodyPr lIns="0" tIns="0" rIns="0" bIns="0">
                    <a:flatTx/>
                  </a:bodyPr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zh-CN" altLang="en-US" sz="2800">
                        <a:latin typeface="Times New Roman" panose="02020603050405020304" pitchFamily="18" charset="0"/>
                      </a:rPr>
                      <a:t>控制器</a:t>
                    </a:r>
                  </a:p>
                </p:txBody>
              </p:sp>
              <p:sp>
                <p:nvSpPr>
                  <p:cNvPr id="30" name="Text Box 9"/>
                  <p:cNvSpPr txBox="1">
                    <a:spLocks noChangeAspect="1" noChangeArrowheads="1"/>
                  </p:cNvSpPr>
                  <p:nvPr/>
                </p:nvSpPr>
                <p:spPr bwMode="auto">
                  <a:xfrm>
                    <a:off x="3835" y="2473"/>
                    <a:ext cx="914" cy="244"/>
                  </a:xfrm>
                  <a:prstGeom prst="rect">
                    <a:avLst/>
                  </a:prstGeom>
                  <a:solidFill>
                    <a:srgbClr val="00CCFF"/>
                  </a:solidFill>
                  <a:ln w="9525">
                    <a:miter lim="800000"/>
                    <a:headEnd/>
                    <a:tailEnd/>
                  </a:ln>
                  <a:scene3d>
                    <a:camera prst="legacyObliqueTopRigh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00CCFF"/>
                    </a:extrusionClr>
                    <a:contourClr>
                      <a:srgbClr val="00CCFF"/>
                    </a:contourClr>
                  </a:sp3d>
                </p:spPr>
                <p:txBody>
                  <a:bodyPr lIns="0" tIns="0" rIns="0" bIns="0">
                    <a:flatTx/>
                  </a:bodyPr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zh-CN" altLang="en-US" sz="2400">
                        <a:latin typeface="Times New Roman" panose="02020603050405020304" pitchFamily="18" charset="0"/>
                      </a:rPr>
                      <a:t>输出设备</a:t>
                    </a:r>
                  </a:p>
                </p:txBody>
              </p:sp>
              <p:sp>
                <p:nvSpPr>
                  <p:cNvPr id="31" name="Text Box 10"/>
                  <p:cNvSpPr txBox="1">
                    <a:spLocks noChangeAspect="1" noChangeArrowheads="1"/>
                  </p:cNvSpPr>
                  <p:nvPr/>
                </p:nvSpPr>
                <p:spPr bwMode="auto">
                  <a:xfrm>
                    <a:off x="1036" y="2473"/>
                    <a:ext cx="914" cy="244"/>
                  </a:xfrm>
                  <a:prstGeom prst="rect">
                    <a:avLst/>
                  </a:prstGeom>
                  <a:solidFill>
                    <a:srgbClr val="00CCFF"/>
                  </a:solidFill>
                  <a:ln w="9525">
                    <a:miter lim="800000"/>
                    <a:headEnd/>
                    <a:tailEnd/>
                  </a:ln>
                  <a:scene3d>
                    <a:camera prst="legacyObliqueTopRigh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00CCFF"/>
                    </a:extrusionClr>
                    <a:contourClr>
                      <a:srgbClr val="00CCFF"/>
                    </a:contourClr>
                  </a:sp3d>
                </p:spPr>
                <p:txBody>
                  <a:bodyPr lIns="0" tIns="0" rIns="0" bIns="0">
                    <a:flatTx/>
                  </a:bodyPr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zh-CN" altLang="en-US" sz="2400">
                        <a:latin typeface="Times New Roman" panose="02020603050405020304" pitchFamily="18" charset="0"/>
                      </a:rPr>
                      <a:t>输入设备</a:t>
                    </a:r>
                  </a:p>
                </p:txBody>
              </p:sp>
            </p:grpSp>
            <p:grpSp>
              <p:nvGrpSpPr>
                <p:cNvPr id="4" name="Group 11"/>
                <p:cNvGrpSpPr>
                  <a:grpSpLocks/>
                </p:cNvGrpSpPr>
                <p:nvPr/>
              </p:nvGrpSpPr>
              <p:grpSpPr bwMode="auto">
                <a:xfrm>
                  <a:off x="1344" y="1625"/>
                  <a:ext cx="2836" cy="1236"/>
                  <a:chOff x="1536" y="1392"/>
                  <a:chExt cx="2836" cy="1732"/>
                </a:xfrm>
              </p:grpSpPr>
              <p:grpSp>
                <p:nvGrpSpPr>
                  <p:cNvPr id="5" name="Group 12"/>
                  <p:cNvGrpSpPr>
                    <a:grpSpLocks/>
                  </p:cNvGrpSpPr>
                  <p:nvPr/>
                </p:nvGrpSpPr>
                <p:grpSpPr bwMode="auto">
                  <a:xfrm>
                    <a:off x="1536" y="1392"/>
                    <a:ext cx="2836" cy="1732"/>
                    <a:chOff x="1536" y="1392"/>
                    <a:chExt cx="2836" cy="1732"/>
                  </a:xfrm>
                </p:grpSpPr>
                <p:sp>
                  <p:nvSpPr>
                    <p:cNvPr id="20" name="Line 13"/>
                    <p:cNvSpPr>
                      <a:spLocks noChangeAspect="1" noChangeShapeType="1"/>
                    </p:cNvSpPr>
                    <p:nvPr/>
                  </p:nvSpPr>
                  <p:spPr bwMode="auto">
                    <a:xfrm flipH="1">
                      <a:off x="1536" y="3120"/>
                      <a:ext cx="938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" name="Line 14"/>
                    <p:cNvSpPr>
                      <a:spLocks noChangeAspect="1" noChangeShapeType="1"/>
                    </p:cNvSpPr>
                    <p:nvPr/>
                  </p:nvSpPr>
                  <p:spPr bwMode="auto">
                    <a:xfrm flipV="1">
                      <a:off x="1536" y="2486"/>
                      <a:ext cx="0" cy="638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prstDash val="solid"/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" name="Line 15"/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408" y="3069"/>
                      <a:ext cx="96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3" name="Line 16"/>
                    <p:cNvSpPr>
                      <a:spLocks noChangeAspect="1" noChangeShapeType="1"/>
                    </p:cNvSpPr>
                    <p:nvPr/>
                  </p:nvSpPr>
                  <p:spPr bwMode="auto">
                    <a:xfrm flipV="1">
                      <a:off x="4372" y="2504"/>
                      <a:ext cx="0" cy="565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prstDash val="solid"/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4" name="Line 17"/>
                    <p:cNvSpPr>
                      <a:spLocks noChangeAspect="1" noChangeShapeType="1"/>
                    </p:cNvSpPr>
                    <p:nvPr/>
                  </p:nvSpPr>
                  <p:spPr bwMode="auto">
                    <a:xfrm flipH="1">
                      <a:off x="2266" y="2959"/>
                      <a:ext cx="208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" name="Line 18"/>
                    <p:cNvSpPr>
                      <a:spLocks noChangeAspect="1" noChangeShapeType="1"/>
                    </p:cNvSpPr>
                    <p:nvPr/>
                  </p:nvSpPr>
                  <p:spPr bwMode="auto">
                    <a:xfrm flipV="1">
                      <a:off x="2266" y="1392"/>
                      <a:ext cx="0" cy="1567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" name="Line 19"/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2266" y="1410"/>
                      <a:ext cx="208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prstDash val="solid"/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9" name="Line 20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688" y="2448"/>
                    <a:ext cx="0" cy="33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prstDash val="dash"/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" name="Line 22"/>
                <p:cNvSpPr>
                  <a:spLocks noChangeAspect="1" noChangeShapeType="1"/>
                </p:cNvSpPr>
                <p:nvPr/>
              </p:nvSpPr>
              <p:spPr bwMode="auto">
                <a:xfrm>
                  <a:off x="2976" y="2413"/>
                  <a:ext cx="0" cy="2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Line 23"/>
                <p:cNvSpPr>
                  <a:spLocks noChangeAspect="1" noChangeShapeType="1"/>
                </p:cNvSpPr>
                <p:nvPr/>
              </p:nvSpPr>
              <p:spPr bwMode="auto">
                <a:xfrm>
                  <a:off x="1824" y="2242"/>
                  <a:ext cx="43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" name="Line 24"/>
                <p:cNvSpPr>
                  <a:spLocks noChangeAspect="1" noChangeShapeType="1"/>
                </p:cNvSpPr>
                <p:nvPr/>
              </p:nvSpPr>
              <p:spPr bwMode="auto">
                <a:xfrm>
                  <a:off x="3216" y="2276"/>
                  <a:ext cx="475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" name="Line 25"/>
                <p:cNvSpPr>
                  <a:spLocks noChangeAspect="1" noChangeShapeType="1"/>
                </p:cNvSpPr>
                <p:nvPr/>
              </p:nvSpPr>
              <p:spPr bwMode="auto">
                <a:xfrm>
                  <a:off x="192" y="2310"/>
                  <a:ext cx="657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" name="Line 26"/>
                <p:cNvSpPr>
                  <a:spLocks noChangeAspect="1" noChangeShapeType="1"/>
                </p:cNvSpPr>
                <p:nvPr/>
              </p:nvSpPr>
              <p:spPr bwMode="auto">
                <a:xfrm>
                  <a:off x="4608" y="2242"/>
                  <a:ext cx="595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" name="Line 27"/>
                <p:cNvSpPr>
                  <a:spLocks noChangeAspect="1" noChangeShapeType="1"/>
                </p:cNvSpPr>
                <p:nvPr/>
              </p:nvSpPr>
              <p:spPr bwMode="auto">
                <a:xfrm>
                  <a:off x="3216" y="1591"/>
                  <a:ext cx="631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" name="Line 28"/>
                <p:cNvSpPr>
                  <a:spLocks noChangeAspect="1" noChangeShapeType="1"/>
                </p:cNvSpPr>
                <p:nvPr/>
              </p:nvSpPr>
              <p:spPr bwMode="auto">
                <a:xfrm>
                  <a:off x="3846" y="1591"/>
                  <a:ext cx="0" cy="39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" name="Text Box 29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704" y="1968"/>
                  <a:ext cx="816" cy="1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/>
                  <a:r>
                    <a:rPr lang="zh-CN" altLang="en-US" sz="2400">
                      <a:latin typeface="Times New Roman" panose="02020603050405020304" pitchFamily="18" charset="0"/>
                    </a:rPr>
                    <a:t>计算结果</a:t>
                  </a:r>
                </a:p>
              </p:txBody>
            </p:sp>
            <p:sp>
              <p:nvSpPr>
                <p:cNvPr id="17" name="Text Box 3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96" y="1872"/>
                  <a:ext cx="784" cy="3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sz="2400" dirty="0">
                      <a:latin typeface="Times New Roman" panose="02020603050405020304" pitchFamily="18" charset="0"/>
                    </a:rPr>
                    <a:t>原始数据和指令</a:t>
                  </a: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8877299" y="2283588"/>
                <a:ext cx="1784406" cy="652149"/>
                <a:chOff x="8912696" y="2025413"/>
                <a:chExt cx="1784406" cy="652149"/>
              </a:xfrm>
            </p:grpSpPr>
            <p:cxnSp>
              <p:nvCxnSpPr>
                <p:cNvPr id="32" name="直接箭头连接符 31"/>
                <p:cNvCxnSpPr/>
                <p:nvPr/>
              </p:nvCxnSpPr>
              <p:spPr>
                <a:xfrm>
                  <a:off x="8949434" y="2492896"/>
                  <a:ext cx="632278" cy="0"/>
                </a:xfrm>
                <a:prstGeom prst="straightConnector1">
                  <a:avLst/>
                </a:prstGeom>
                <a:ln w="28575">
                  <a:prstDash val="dash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箭头连接符 38"/>
                <p:cNvCxnSpPr/>
                <p:nvPr/>
              </p:nvCxnSpPr>
              <p:spPr>
                <a:xfrm>
                  <a:off x="8912696" y="2213248"/>
                  <a:ext cx="632278" cy="0"/>
                </a:xfrm>
                <a:prstGeom prst="straightConnector1">
                  <a:avLst/>
                </a:prstGeom>
                <a:ln w="28575">
                  <a:prstDash val="solid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8" name="文本框 37"/>
                <p:cNvSpPr txBox="1"/>
                <p:nvPr/>
              </p:nvSpPr>
              <p:spPr>
                <a:xfrm>
                  <a:off x="9544974" y="2025413"/>
                  <a:ext cx="11521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 smtClean="0"/>
                    <a:t>控制流</a:t>
                  </a:r>
                  <a:endParaRPr lang="zh-CN" altLang="en-US" dirty="0"/>
                </a:p>
              </p:txBody>
            </p:sp>
            <p:sp>
              <p:nvSpPr>
                <p:cNvPr id="41" name="文本框 40"/>
                <p:cNvSpPr txBox="1"/>
                <p:nvPr/>
              </p:nvSpPr>
              <p:spPr>
                <a:xfrm>
                  <a:off x="9544974" y="2308230"/>
                  <a:ext cx="11521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 smtClean="0"/>
                    <a:t>数据流</a:t>
                  </a:r>
                  <a:endParaRPr lang="zh-CN" altLang="en-US" dirty="0"/>
                </a:p>
              </p:txBody>
            </p:sp>
          </p:grp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278"/>
    </mc:Choice>
    <mc:Fallback xmlns="">
      <p:transition spd="slow" advTm="113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312616" y="3429000"/>
            <a:ext cx="8128000" cy="2895600"/>
            <a:chOff x="340" y="663"/>
            <a:chExt cx="5126" cy="2427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3977" y="1406"/>
              <a:ext cx="1489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r>
                <a:rPr lang="zh-CN" altLang="en-US" sz="2400" dirty="0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控制总线</a:t>
              </a:r>
              <a:r>
                <a:rPr lang="en-US" altLang="zh-CN" sz="2400" dirty="0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CB</a:t>
              </a:r>
              <a:endParaRPr lang="en-US" altLang="zh-CN" sz="2400" dirty="0">
                <a:solidFill>
                  <a:srgbClr val="0066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3977" y="1122"/>
              <a:ext cx="1489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r>
                <a:rPr lang="zh-CN" altLang="en-US" sz="2400" dirty="0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数据总线</a:t>
              </a:r>
              <a:r>
                <a:rPr lang="en-US" altLang="zh-CN" sz="2400" dirty="0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DB</a:t>
              </a:r>
              <a:endParaRPr lang="en-US" altLang="zh-CN" sz="2400" dirty="0">
                <a:solidFill>
                  <a:srgbClr val="0066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3977" y="840"/>
              <a:ext cx="1489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r>
                <a:rPr lang="zh-CN" altLang="en-US" sz="2400" dirty="0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地址总线</a:t>
              </a:r>
              <a:r>
                <a:rPr lang="en-US" altLang="zh-CN" sz="2400" dirty="0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AB</a:t>
              </a:r>
              <a:endParaRPr lang="en-US" altLang="zh-CN" sz="2400" dirty="0">
                <a:solidFill>
                  <a:srgbClr val="0066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60" y="1076"/>
              <a:ext cx="415" cy="1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r>
                <a:rPr lang="zh-CN" altLang="en-US" sz="2400" dirty="0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微处理器</a:t>
              </a:r>
              <a:endParaRPr lang="zh-CN" altLang="en-US" sz="2400" dirty="0">
                <a:solidFill>
                  <a:srgbClr val="0066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2804" y="2671"/>
              <a:ext cx="890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r>
                <a:rPr lang="en-US" altLang="zh-CN" sz="2400" dirty="0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I/O</a:t>
              </a:r>
              <a:r>
                <a:rPr lang="zh-CN" altLang="en-US" sz="2400" dirty="0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设备</a:t>
              </a:r>
              <a:endParaRPr lang="zh-CN" altLang="en-US" sz="2400" dirty="0">
                <a:solidFill>
                  <a:srgbClr val="0066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2828" y="1927"/>
              <a:ext cx="890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r>
                <a:rPr lang="en-US" altLang="zh-CN" sz="2400" dirty="0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I/O</a:t>
              </a:r>
              <a:r>
                <a:rPr lang="zh-CN" altLang="en-US" sz="2400" dirty="0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接口</a:t>
              </a:r>
              <a:endParaRPr lang="zh-CN" altLang="en-US" sz="2400" dirty="0">
                <a:solidFill>
                  <a:srgbClr val="0066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1311" y="1929"/>
              <a:ext cx="889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r>
                <a:rPr lang="zh-CN" altLang="en-US" sz="2400" dirty="0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存储器</a:t>
              </a:r>
              <a:endParaRPr lang="zh-CN" altLang="en-US" sz="2400" dirty="0">
                <a:solidFill>
                  <a:srgbClr val="0066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1656" y="663"/>
              <a:ext cx="1618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r>
                <a:rPr lang="zh-CN" altLang="en-US" sz="2400" dirty="0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系统总线</a:t>
              </a:r>
              <a:r>
                <a:rPr lang="en-US" altLang="zh-CN" sz="2400" dirty="0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BUS</a:t>
              </a:r>
              <a:endParaRPr lang="en-US" altLang="zh-CN" sz="2400" dirty="0">
                <a:solidFill>
                  <a:srgbClr val="0066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2520" y="1821"/>
              <a:ext cx="1222" cy="1269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340" y="671"/>
              <a:ext cx="434" cy="1586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grpSp>
          <p:nvGrpSpPr>
            <p:cNvPr id="3" name="Group 16"/>
            <p:cNvGrpSpPr>
              <a:grpSpLocks/>
            </p:cNvGrpSpPr>
            <p:nvPr/>
          </p:nvGrpSpPr>
          <p:grpSpPr bwMode="auto">
            <a:xfrm>
              <a:off x="792" y="1007"/>
              <a:ext cx="3190" cy="514"/>
              <a:chOff x="0" y="0"/>
              <a:chExt cx="20000" cy="19992"/>
            </a:xfrm>
          </p:grpSpPr>
          <p:sp>
            <p:nvSpPr>
              <p:cNvPr id="27" name="Line 17"/>
              <p:cNvSpPr>
                <a:spLocks noChangeShapeType="1"/>
              </p:cNvSpPr>
              <p:nvPr/>
            </p:nvSpPr>
            <p:spPr bwMode="auto">
              <a:xfrm>
                <a:off x="0" y="0"/>
                <a:ext cx="20000" cy="42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sp>
            <p:nvSpPr>
              <p:cNvPr id="28" name="Line 18"/>
              <p:cNvSpPr>
                <a:spLocks noChangeShapeType="1"/>
              </p:cNvSpPr>
              <p:nvPr/>
            </p:nvSpPr>
            <p:spPr bwMode="auto">
              <a:xfrm>
                <a:off x="0" y="10314"/>
                <a:ext cx="20000" cy="48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 type="triangle" w="sm" len="sm"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sp>
            <p:nvSpPr>
              <p:cNvPr id="29" name="Line 19"/>
              <p:cNvSpPr>
                <a:spLocks noChangeShapeType="1"/>
              </p:cNvSpPr>
              <p:nvPr/>
            </p:nvSpPr>
            <p:spPr bwMode="auto">
              <a:xfrm>
                <a:off x="0" y="19944"/>
                <a:ext cx="20000" cy="48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 type="triangle" w="sm" len="sm"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</p:grpSp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2603" y="1908"/>
              <a:ext cx="1044" cy="356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auto">
            <a:xfrm>
              <a:off x="3127" y="2257"/>
              <a:ext cx="9" cy="378"/>
            </a:xfrm>
            <a:custGeom>
              <a:avLst/>
              <a:gdLst>
                <a:gd name="T0" fmla="*/ 0 w 7"/>
                <a:gd name="T1" fmla="*/ 0 h 321"/>
                <a:gd name="T2" fmla="*/ 7 w 7"/>
                <a:gd name="T3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321">
                  <a:moveTo>
                    <a:pt x="0" y="0"/>
                  </a:moveTo>
                  <a:lnTo>
                    <a:pt x="7" y="321"/>
                  </a:lnTo>
                </a:path>
              </a:pathLst>
            </a:custGeom>
            <a:solidFill>
              <a:srgbClr val="FFFFFF"/>
            </a:solidFill>
            <a:ln w="57150" cmpd="sng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8" name="Rectangle 22"/>
            <p:cNvSpPr>
              <a:spLocks noChangeArrowheads="1"/>
            </p:cNvSpPr>
            <p:nvPr/>
          </p:nvSpPr>
          <p:spPr bwMode="auto">
            <a:xfrm>
              <a:off x="1100" y="1902"/>
              <a:ext cx="1044" cy="355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9" name="Rectangle 23"/>
            <p:cNvSpPr>
              <a:spLocks noChangeArrowheads="1"/>
            </p:cNvSpPr>
            <p:nvPr/>
          </p:nvSpPr>
          <p:spPr bwMode="auto">
            <a:xfrm>
              <a:off x="2603" y="2651"/>
              <a:ext cx="1044" cy="354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20" name="Line 24"/>
            <p:cNvSpPr>
              <a:spLocks noChangeShapeType="1"/>
            </p:cNvSpPr>
            <p:nvPr/>
          </p:nvSpPr>
          <p:spPr bwMode="auto">
            <a:xfrm>
              <a:off x="1344" y="997"/>
              <a:ext cx="1" cy="899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21" name="Line 25"/>
            <p:cNvSpPr>
              <a:spLocks noChangeShapeType="1"/>
            </p:cNvSpPr>
            <p:nvPr/>
          </p:nvSpPr>
          <p:spPr bwMode="auto">
            <a:xfrm>
              <a:off x="1638" y="1278"/>
              <a:ext cx="2" cy="61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22" name="Line 26"/>
            <p:cNvSpPr>
              <a:spLocks noChangeShapeType="1"/>
            </p:cNvSpPr>
            <p:nvPr/>
          </p:nvSpPr>
          <p:spPr bwMode="auto">
            <a:xfrm>
              <a:off x="1934" y="1534"/>
              <a:ext cx="2" cy="362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grpSp>
          <p:nvGrpSpPr>
            <p:cNvPr id="4" name="Group 27"/>
            <p:cNvGrpSpPr>
              <a:grpSpLocks/>
            </p:cNvGrpSpPr>
            <p:nvPr/>
          </p:nvGrpSpPr>
          <p:grpSpPr bwMode="auto">
            <a:xfrm>
              <a:off x="2828" y="997"/>
              <a:ext cx="592" cy="899"/>
              <a:chOff x="0" y="0"/>
              <a:chExt cx="20033" cy="20000"/>
            </a:xfrm>
          </p:grpSpPr>
          <p:sp>
            <p:nvSpPr>
              <p:cNvPr id="24" name="Line 28"/>
              <p:cNvSpPr>
                <a:spLocks noChangeShapeType="1"/>
              </p:cNvSpPr>
              <p:nvPr/>
            </p:nvSpPr>
            <p:spPr bwMode="auto">
              <a:xfrm>
                <a:off x="0" y="0"/>
                <a:ext cx="41" cy="20000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sp>
            <p:nvSpPr>
              <p:cNvPr id="25" name="Line 29"/>
              <p:cNvSpPr>
                <a:spLocks noChangeShapeType="1"/>
              </p:cNvSpPr>
              <p:nvPr/>
            </p:nvSpPr>
            <p:spPr bwMode="auto">
              <a:xfrm>
                <a:off x="9996" y="6259"/>
                <a:ext cx="49" cy="13741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 type="triangle" w="sm" len="sm"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sp>
            <p:nvSpPr>
              <p:cNvPr id="26" name="Line 30"/>
              <p:cNvSpPr>
                <a:spLocks noChangeShapeType="1"/>
              </p:cNvSpPr>
              <p:nvPr/>
            </p:nvSpPr>
            <p:spPr bwMode="auto">
              <a:xfrm>
                <a:off x="19983" y="11939"/>
                <a:ext cx="50" cy="8061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 type="triangle" w="sm" len="sm"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</p:grpSp>
      </p:grp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839416" y="791637"/>
            <a:ext cx="11074400" cy="222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 algn="just" rtl="0" fontAlgn="base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Blip>
                <a:blip r:embed="rId4"/>
              </a:buBlip>
              <a:defRPr sz="2800" b="1" kern="1200">
                <a:solidFill>
                  <a:srgbClr val="193C7D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anose="05000000000000000000" pitchFamily="2" charset="2"/>
              <a:buBlip>
                <a:blip r:embed="rId5"/>
              </a:buBlip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?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现代计算机是在冯</a:t>
            </a:r>
            <a:r>
              <a:rPr lang="en-US" altLang="zh-CN" sz="2800" dirty="0" smtClean="0"/>
              <a:t>.</a:t>
            </a:r>
            <a:r>
              <a:rPr lang="zh-CN" altLang="en-US" sz="2800" dirty="0" smtClean="0"/>
              <a:t>诺伊曼计算机结构基础上进行的改进</a:t>
            </a:r>
            <a:endParaRPr lang="en-US" altLang="zh-CN" sz="2800" dirty="0" smtClean="0"/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例如：在现代计算机中，</a:t>
            </a:r>
            <a:r>
              <a:rPr lang="en-US" altLang="zh-CN" sz="2800" dirty="0" smtClean="0"/>
              <a:t>5</a:t>
            </a:r>
            <a:r>
              <a:rPr lang="zh-CN" altLang="en-US" sz="2800" dirty="0" smtClean="0"/>
              <a:t>大部件成为了</a:t>
            </a:r>
            <a:r>
              <a:rPr lang="en-US" altLang="zh-CN" sz="2800" dirty="0" smtClean="0"/>
              <a:t>3</a:t>
            </a:r>
            <a:r>
              <a:rPr lang="zh-CN" altLang="en-US" sz="2800" dirty="0" smtClean="0"/>
              <a:t>个硬件子系统</a:t>
            </a:r>
          </a:p>
          <a:p>
            <a:pPr marL="742950" lvl="2" indent="-342900">
              <a:buFont typeface="Wingdings" panose="05000000000000000000" pitchFamily="2" charset="2"/>
              <a:buChar char="n"/>
            </a:pPr>
            <a:r>
              <a:rPr lang="zh-CN" altLang="en-US" dirty="0" smtClean="0"/>
              <a:t>处理器</a:t>
            </a:r>
            <a:endParaRPr lang="en-US" altLang="zh-CN" dirty="0" smtClean="0"/>
          </a:p>
          <a:p>
            <a:pPr marL="742950" lvl="2" indent="-342900">
              <a:buFont typeface="Wingdings" panose="05000000000000000000" pitchFamily="2" charset="2"/>
              <a:buChar char="n"/>
            </a:pPr>
            <a:r>
              <a:rPr lang="zh-CN" altLang="en-US" dirty="0" smtClean="0"/>
              <a:t>存储系统</a:t>
            </a:r>
            <a:endParaRPr lang="en-US" altLang="zh-CN" dirty="0"/>
          </a:p>
          <a:p>
            <a:pPr marL="742950" lvl="2" indent="-342900">
              <a:buFont typeface="Wingdings" panose="05000000000000000000" pitchFamily="2" charset="2"/>
              <a:buChar char="n"/>
            </a:pPr>
            <a:r>
              <a:rPr lang="zh-CN" altLang="en-US" dirty="0" smtClean="0"/>
              <a:t>输入输出系统</a:t>
            </a:r>
            <a:endParaRPr lang="zh-CN" altLang="en-US" dirty="0"/>
          </a:p>
        </p:txBody>
      </p:sp>
      <p:sp>
        <p:nvSpPr>
          <p:cNvPr id="32" name="对角圆角矩形 31"/>
          <p:cNvSpPr/>
          <p:nvPr/>
        </p:nvSpPr>
        <p:spPr>
          <a:xfrm>
            <a:off x="1010072" y="111134"/>
            <a:ext cx="3573760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(2) </a:t>
            </a:r>
            <a:r>
              <a:rPr lang="zh-CN" altLang="en-US" sz="3600" dirty="0"/>
              <a:t>组成部件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线形标注 1(无边框) 34"/>
          <p:cNvSpPr/>
          <p:nvPr/>
        </p:nvSpPr>
        <p:spPr>
          <a:xfrm>
            <a:off x="263352" y="4435679"/>
            <a:ext cx="1512168" cy="821799"/>
          </a:xfrm>
          <a:prstGeom prst="callout1">
            <a:avLst>
              <a:gd name="adj1" fmla="val 39520"/>
              <a:gd name="adj2" fmla="val 90676"/>
              <a:gd name="adj3" fmla="val 5683"/>
              <a:gd name="adj4" fmla="val 138560"/>
            </a:avLst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信</a:t>
            </a:r>
            <a:r>
              <a:rPr lang="zh-CN" altLang="en-US" sz="2000" dirty="0"/>
              <a:t>息处理的中心部件</a:t>
            </a:r>
          </a:p>
          <a:p>
            <a:pPr algn="ctr"/>
            <a:endParaRPr lang="zh-CN" altLang="en-US" dirty="0"/>
          </a:p>
        </p:txBody>
      </p:sp>
      <p:sp>
        <p:nvSpPr>
          <p:cNvPr id="36" name="线形标注 1(无边框) 35"/>
          <p:cNvSpPr/>
          <p:nvPr/>
        </p:nvSpPr>
        <p:spPr>
          <a:xfrm>
            <a:off x="930128" y="5676686"/>
            <a:ext cx="2917453" cy="821799"/>
          </a:xfrm>
          <a:prstGeom prst="callout1">
            <a:avLst>
              <a:gd name="adj1" fmla="val 45454"/>
              <a:gd name="adj2" fmla="val 99034"/>
              <a:gd name="adj3" fmla="val -35857"/>
              <a:gd name="adj4" fmla="val 117365"/>
            </a:avLst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由寄</a:t>
            </a:r>
            <a:r>
              <a:rPr lang="zh-CN" altLang="en-US" sz="2000" dirty="0"/>
              <a:t>存</a:t>
            </a:r>
            <a:r>
              <a:rPr lang="zh-CN" altLang="en-US" sz="2000" dirty="0" smtClean="0"/>
              <a:t>器、高速缓冲存储器、主存储器和辅助存储器几个层次构成</a:t>
            </a:r>
            <a:endParaRPr lang="zh-CN" altLang="en-US" dirty="0"/>
          </a:p>
        </p:txBody>
      </p:sp>
      <p:sp>
        <p:nvSpPr>
          <p:cNvPr id="37" name="椭圆 36"/>
          <p:cNvSpPr/>
          <p:nvPr/>
        </p:nvSpPr>
        <p:spPr>
          <a:xfrm rot="1532237">
            <a:off x="1886514" y="4048385"/>
            <a:ext cx="3299304" cy="1272738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线形标注 1(无边框) 37"/>
          <p:cNvSpPr/>
          <p:nvPr/>
        </p:nvSpPr>
        <p:spPr>
          <a:xfrm>
            <a:off x="0" y="5544241"/>
            <a:ext cx="3272144" cy="821799"/>
          </a:xfrm>
          <a:prstGeom prst="callout1">
            <a:avLst>
              <a:gd name="adj1" fmla="val 45454"/>
              <a:gd name="adj2" fmla="val 99034"/>
              <a:gd name="adj3" fmla="val -13603"/>
              <a:gd name="adj4" fmla="val 111403"/>
            </a:avLst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处理器和存储器系统在信息处理中起主要作用，是计算机硬件的主体部分，合称主机</a:t>
            </a:r>
            <a:endParaRPr lang="zh-CN" altLang="en-US" dirty="0"/>
          </a:p>
        </p:txBody>
      </p:sp>
      <p:sp>
        <p:nvSpPr>
          <p:cNvPr id="39" name="线形标注 1(无边框) 38"/>
          <p:cNvSpPr/>
          <p:nvPr/>
        </p:nvSpPr>
        <p:spPr>
          <a:xfrm>
            <a:off x="8256240" y="5597534"/>
            <a:ext cx="2592288" cy="821799"/>
          </a:xfrm>
          <a:prstGeom prst="callout1">
            <a:avLst>
              <a:gd name="adj1" fmla="val 41004"/>
              <a:gd name="adj2" fmla="val 6825"/>
              <a:gd name="adj3" fmla="val 56124"/>
              <a:gd name="adj4" fmla="val -22801"/>
            </a:avLst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输入输出系统的主体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724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77"/>
    </mc:Choice>
    <mc:Fallback xmlns="">
      <p:transition spd="slow" advTm="61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905000"/>
            <a:ext cx="9855200" cy="3225338"/>
          </a:xfrm>
        </p:spPr>
      </p:pic>
      <p:sp>
        <p:nvSpPr>
          <p:cNvPr id="5" name="线形标注 1(无边框) 4"/>
          <p:cNvSpPr/>
          <p:nvPr/>
        </p:nvSpPr>
        <p:spPr>
          <a:xfrm>
            <a:off x="5593916" y="1268760"/>
            <a:ext cx="3814452" cy="821799"/>
          </a:xfrm>
          <a:prstGeom prst="callout1">
            <a:avLst>
              <a:gd name="adj1" fmla="val 48422"/>
              <a:gd name="adj2" fmla="val 7369"/>
              <a:gd name="adj3" fmla="val 90247"/>
              <a:gd name="adj4" fmla="val -8986"/>
            </a:avLst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处理</a:t>
            </a:r>
            <a:r>
              <a:rPr lang="zh-CN" altLang="en-US" sz="2000" dirty="0" smtClean="0"/>
              <a:t>器单向输出将要访问的主存单元或</a:t>
            </a:r>
            <a:r>
              <a:rPr lang="en-US" altLang="zh-CN" sz="2000" dirty="0" smtClean="0"/>
              <a:t>I/O</a:t>
            </a:r>
            <a:r>
              <a:rPr lang="zh-CN" altLang="en-US" sz="2000" dirty="0" smtClean="0"/>
              <a:t>接口的地址信息</a:t>
            </a:r>
            <a:endParaRPr lang="zh-CN" altLang="en-US" sz="2000" dirty="0"/>
          </a:p>
          <a:p>
            <a:pPr algn="ctr"/>
            <a:endParaRPr lang="zh-CN" altLang="en-US" dirty="0"/>
          </a:p>
        </p:txBody>
      </p:sp>
      <p:sp>
        <p:nvSpPr>
          <p:cNvPr id="6" name="线形标注 1(无边框) 5"/>
          <p:cNvSpPr/>
          <p:nvPr/>
        </p:nvSpPr>
        <p:spPr>
          <a:xfrm>
            <a:off x="2711624" y="5355678"/>
            <a:ext cx="6336704" cy="821799"/>
          </a:xfrm>
          <a:prstGeom prst="callout1">
            <a:avLst>
              <a:gd name="adj1" fmla="val -6471"/>
              <a:gd name="adj2" fmla="val 45476"/>
              <a:gd name="adj3" fmla="val -99651"/>
              <a:gd name="adj4" fmla="val 31786"/>
            </a:avLst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读：主存或外设的数据通过该组信号线输入处理器</a:t>
            </a:r>
            <a:endParaRPr lang="en-US" altLang="zh-CN" sz="2000" dirty="0" smtClean="0"/>
          </a:p>
          <a:p>
            <a:pPr algn="ctr"/>
            <a:r>
              <a:rPr lang="zh-CN" altLang="en-US" sz="2000" dirty="0" smtClean="0"/>
              <a:t>写：处理器的数据通过该组信号线输出到主存或外设</a:t>
            </a:r>
            <a:endParaRPr lang="en-US" altLang="zh-CN" sz="2000" dirty="0" smtClean="0"/>
          </a:p>
          <a:p>
            <a:pPr algn="ctr"/>
            <a:r>
              <a:rPr lang="zh-CN" altLang="en-US" sz="2000" dirty="0"/>
              <a:t>双</a:t>
            </a:r>
            <a:r>
              <a:rPr lang="zh-CN" altLang="en-US" sz="2000" dirty="0" smtClean="0"/>
              <a:t>向传输信息，双向总线</a:t>
            </a:r>
            <a:endParaRPr lang="zh-CN" altLang="en-US" dirty="0"/>
          </a:p>
        </p:txBody>
      </p:sp>
      <p:sp>
        <p:nvSpPr>
          <p:cNvPr id="8" name="线形标注 1(无边框) 7"/>
          <p:cNvSpPr/>
          <p:nvPr/>
        </p:nvSpPr>
        <p:spPr>
          <a:xfrm>
            <a:off x="6350000" y="4795665"/>
            <a:ext cx="6336704" cy="298229"/>
          </a:xfrm>
          <a:prstGeom prst="callout1">
            <a:avLst>
              <a:gd name="adj1" fmla="val -12406"/>
              <a:gd name="adj2" fmla="val 46246"/>
              <a:gd name="adj3" fmla="val -138028"/>
              <a:gd name="adj4" fmla="val 36980"/>
            </a:avLst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用于协调系统中各部件的操作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821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28"/>
    </mc:Choice>
    <mc:Fallback xmlns="">
      <p:transition spd="slow" advTm="62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9030" y="1124744"/>
            <a:ext cx="11074400" cy="4038600"/>
          </a:xfrm>
        </p:spPr>
        <p:txBody>
          <a:bodyPr/>
          <a:lstStyle/>
          <a:p>
            <a:r>
              <a:rPr lang="zh-CN" altLang="en-US" dirty="0"/>
              <a:t>计算机采用二进制形式表示数据和指令</a:t>
            </a:r>
          </a:p>
          <a:p>
            <a:r>
              <a:rPr lang="zh-CN" altLang="en-US" dirty="0"/>
              <a:t>现实中的一切，计算机中都是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数码</a:t>
            </a:r>
          </a:p>
          <a:p>
            <a:r>
              <a:rPr lang="zh-CN" altLang="en-US" dirty="0"/>
              <a:t>二进制编码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zh-CN" altLang="en-US" dirty="0"/>
              <a:t>按照一定规律组合的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数码</a:t>
            </a:r>
          </a:p>
          <a:p>
            <a:r>
              <a:rPr lang="zh-CN" altLang="en-US" dirty="0"/>
              <a:t>不同的信息用不同的数码表示</a:t>
            </a:r>
          </a:p>
          <a:p>
            <a:r>
              <a:rPr lang="zh-CN" altLang="en-US" dirty="0"/>
              <a:t>同样的信息也可</a:t>
            </a:r>
            <a:r>
              <a:rPr lang="zh-CN" altLang="en-US" dirty="0" smtClean="0"/>
              <a:t>以按照不</a:t>
            </a:r>
            <a:r>
              <a:rPr lang="zh-CN" altLang="en-US" dirty="0"/>
              <a:t>同的编码规则用不同的数码表示</a:t>
            </a:r>
          </a:p>
        </p:txBody>
      </p:sp>
      <p:sp>
        <p:nvSpPr>
          <p:cNvPr id="4" name="对角圆角矩形 3"/>
          <p:cNvSpPr/>
          <p:nvPr/>
        </p:nvSpPr>
        <p:spPr>
          <a:xfrm>
            <a:off x="1010072" y="111134"/>
            <a:ext cx="4005808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(4)  </a:t>
            </a:r>
            <a:r>
              <a:rPr lang="zh-CN" altLang="en-US" sz="3600" dirty="0"/>
              <a:t>二进制编码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8"/>
    </mc:Choice>
    <mc:Fallback xmlns="">
      <p:transition spd="slow" advTm="1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4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4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4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4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4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4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0072" y="1103511"/>
            <a:ext cx="11074400" cy="3505200"/>
          </a:xfrm>
        </p:spPr>
        <p:txBody>
          <a:bodyPr/>
          <a:lstStyle/>
          <a:p>
            <a:r>
              <a:rPr lang="zh-CN" altLang="en-US" dirty="0"/>
              <a:t>程序用程序设计语言编写，由指令构成</a:t>
            </a:r>
          </a:p>
          <a:p>
            <a:r>
              <a:rPr lang="zh-CN" altLang="en-US" dirty="0"/>
              <a:t>指令</a:t>
            </a:r>
            <a:r>
              <a:rPr lang="en-US" altLang="zh-CN" dirty="0"/>
              <a:t>(</a:t>
            </a:r>
            <a:r>
              <a:rPr lang="zh-CN" altLang="en-US" dirty="0"/>
              <a:t>机器语言</a:t>
            </a:r>
            <a:r>
              <a:rPr lang="en-US" altLang="zh-CN" dirty="0"/>
              <a:t>)</a:t>
            </a:r>
            <a:r>
              <a:rPr lang="zh-CN" altLang="en-US" dirty="0"/>
              <a:t>是控制计算机操作的命令</a:t>
            </a:r>
            <a:endParaRPr lang="en-US" altLang="zh-CN" dirty="0"/>
          </a:p>
          <a:p>
            <a:r>
              <a:rPr lang="zh-CN" altLang="en-US" dirty="0"/>
              <a:t>指令由操作码和地址码组成</a:t>
            </a:r>
          </a:p>
          <a:p>
            <a:pPr lvl="1"/>
            <a:r>
              <a:rPr lang="zh-CN" altLang="en-US" dirty="0"/>
              <a:t>操作码（</a:t>
            </a:r>
            <a:r>
              <a:rPr lang="en-US" altLang="zh-CN" dirty="0" err="1"/>
              <a:t>Opcode</a:t>
            </a:r>
            <a:r>
              <a:rPr lang="zh-CN" altLang="en-US" dirty="0"/>
              <a:t>）表明指令的操作</a:t>
            </a:r>
          </a:p>
          <a:p>
            <a:pPr lvl="1"/>
            <a:r>
              <a:rPr lang="zh-CN" altLang="en-US" dirty="0" smtClean="0"/>
              <a:t>操</a:t>
            </a:r>
            <a:r>
              <a:rPr lang="zh-CN" altLang="en-US" dirty="0"/>
              <a:t>作数（</a:t>
            </a:r>
            <a:r>
              <a:rPr lang="en-US" altLang="zh-CN" dirty="0"/>
              <a:t>Operand</a:t>
            </a:r>
            <a:r>
              <a:rPr lang="zh-CN" altLang="en-US" dirty="0"/>
              <a:t>）是参与操作的数</a:t>
            </a:r>
            <a:r>
              <a:rPr lang="zh-CN" altLang="en-US" dirty="0" smtClean="0"/>
              <a:t>据，主要以寄存器或存储器地址形式指明数据的来源，也称地址码。</a:t>
            </a:r>
            <a:endParaRPr lang="zh-CN" altLang="en-US" dirty="0"/>
          </a:p>
          <a:p>
            <a:r>
              <a:rPr lang="zh-CN" altLang="en-US" dirty="0"/>
              <a:t>指令的代码格式：二进制编码规则</a:t>
            </a:r>
          </a:p>
        </p:txBody>
      </p:sp>
      <p:sp>
        <p:nvSpPr>
          <p:cNvPr id="495621" name="AutoShape 5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2889672" y="5157192"/>
            <a:ext cx="7315200" cy="703882"/>
          </a:xfrm>
          <a:prstGeom prst="flowChartAlternateProcess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4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隶书" panose="02010509060101010101" pitchFamily="49" charset="-122"/>
              </a:rPr>
              <a:t>处理器的母语是指令</a:t>
            </a:r>
            <a:endParaRPr lang="zh-CN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隶书" panose="02010509060101010101" pitchFamily="49" charset="-122"/>
            </a:endParaRPr>
          </a:p>
        </p:txBody>
      </p:sp>
      <p:sp>
        <p:nvSpPr>
          <p:cNvPr id="6" name="对角圆角矩形 5"/>
          <p:cNvSpPr/>
          <p:nvPr/>
        </p:nvSpPr>
        <p:spPr>
          <a:xfrm>
            <a:off x="1010072" y="111134"/>
            <a:ext cx="5806008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(5) </a:t>
            </a:r>
            <a:r>
              <a:rPr lang="zh-CN" altLang="en-US" sz="3600" dirty="0"/>
              <a:t>程序、指令、操作码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5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5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5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5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5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5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5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5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62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7200" y="1600200"/>
            <a:ext cx="9652000" cy="3733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  <a:tabLst>
                <a:tab pos="1798638" algn="l"/>
              </a:tabLst>
            </a:pPr>
            <a:r>
              <a:rPr lang="en-US" altLang="zh-CN" dirty="0"/>
              <a:t>1</a:t>
            </a:r>
            <a:r>
              <a:rPr lang="zh-CN" altLang="en-US" dirty="0"/>
              <a:t>位	比特（</a:t>
            </a:r>
            <a:r>
              <a:rPr lang="en-US" altLang="zh-CN" dirty="0"/>
              <a:t>bit</a:t>
            </a:r>
            <a:r>
              <a:rPr lang="zh-CN" altLang="en-US" dirty="0"/>
              <a:t>：</a:t>
            </a:r>
            <a:r>
              <a:rPr lang="en-US" altLang="zh-CN" u="sng" dirty="0"/>
              <a:t>bi</a:t>
            </a:r>
            <a:r>
              <a:rPr lang="en-US" altLang="zh-CN" dirty="0"/>
              <a:t>nary digi</a:t>
            </a:r>
            <a:r>
              <a:rPr lang="en-US" altLang="zh-CN" u="sng" dirty="0"/>
              <a:t>t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</a:rPr>
              <a:t>（信息最基本单位）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None/>
              <a:tabLst>
                <a:tab pos="1798638" algn="l"/>
              </a:tabLst>
            </a:pPr>
            <a:r>
              <a:rPr lang="en-US" altLang="zh-CN" dirty="0"/>
              <a:t>4</a:t>
            </a:r>
            <a:r>
              <a:rPr lang="zh-CN" altLang="en-US" dirty="0"/>
              <a:t>位	半字节（</a:t>
            </a:r>
            <a:r>
              <a:rPr lang="en-US" altLang="zh-CN" dirty="0"/>
              <a:t>Nibble</a:t>
            </a:r>
            <a:r>
              <a:rPr lang="zh-CN" altLang="en-US" dirty="0"/>
              <a:t>）</a:t>
            </a:r>
          </a:p>
          <a:p>
            <a:pPr>
              <a:buFont typeface="Wingdings" panose="05000000000000000000" pitchFamily="2" charset="2"/>
              <a:buNone/>
              <a:tabLst>
                <a:tab pos="1798638" algn="l"/>
              </a:tabLst>
            </a:pPr>
            <a:r>
              <a:rPr lang="en-US" altLang="zh-CN" dirty="0"/>
              <a:t>8</a:t>
            </a:r>
            <a:r>
              <a:rPr lang="zh-CN" altLang="en-US" dirty="0"/>
              <a:t>位	字节（</a:t>
            </a:r>
            <a:r>
              <a:rPr lang="en-US" altLang="zh-CN" dirty="0"/>
              <a:t>Byte</a:t>
            </a:r>
            <a:r>
              <a:rPr lang="zh-CN" altLang="en-US" dirty="0"/>
              <a:t>）</a:t>
            </a:r>
          </a:p>
          <a:p>
            <a:pPr>
              <a:buFont typeface="Wingdings" panose="05000000000000000000" pitchFamily="2" charset="2"/>
              <a:buNone/>
              <a:tabLst>
                <a:tab pos="1798638" algn="l"/>
              </a:tabLst>
            </a:pPr>
            <a:r>
              <a:rPr lang="en-US" altLang="zh-CN" dirty="0"/>
              <a:t>16</a:t>
            </a:r>
            <a:r>
              <a:rPr lang="zh-CN" altLang="en-US" dirty="0"/>
              <a:t>位	字（</a:t>
            </a:r>
            <a:r>
              <a:rPr lang="en-US" altLang="zh-CN" dirty="0"/>
              <a:t>Word</a:t>
            </a:r>
            <a:r>
              <a:rPr lang="zh-CN" altLang="en-US" dirty="0"/>
              <a:t>）</a:t>
            </a:r>
          </a:p>
          <a:p>
            <a:pPr>
              <a:buFont typeface="Wingdings" panose="05000000000000000000" pitchFamily="2" charset="2"/>
              <a:buNone/>
              <a:tabLst>
                <a:tab pos="1798638" algn="l"/>
              </a:tabLst>
            </a:pPr>
            <a:r>
              <a:rPr lang="en-US" altLang="zh-CN" dirty="0"/>
              <a:t>32</a:t>
            </a:r>
            <a:r>
              <a:rPr lang="zh-CN" altLang="en-US" dirty="0"/>
              <a:t>位	双字（</a:t>
            </a:r>
            <a:r>
              <a:rPr lang="en-US" altLang="zh-CN" dirty="0"/>
              <a:t>Double word</a:t>
            </a:r>
            <a:r>
              <a:rPr lang="zh-CN" altLang="en-US" dirty="0"/>
              <a:t>）</a:t>
            </a:r>
          </a:p>
          <a:p>
            <a:pPr>
              <a:buFont typeface="Wingdings" panose="05000000000000000000" pitchFamily="2" charset="2"/>
              <a:buNone/>
              <a:tabLst>
                <a:tab pos="1798638" algn="l"/>
              </a:tabLst>
            </a:pPr>
            <a:r>
              <a:rPr lang="en-US" altLang="zh-CN" dirty="0"/>
              <a:t>64</a:t>
            </a:r>
            <a:r>
              <a:rPr lang="zh-CN" altLang="en-US" dirty="0"/>
              <a:t>位	</a:t>
            </a:r>
            <a:r>
              <a:rPr lang="en-US" altLang="zh-CN" dirty="0"/>
              <a:t>4</a:t>
            </a:r>
            <a:r>
              <a:rPr lang="zh-CN" altLang="en-US" dirty="0"/>
              <a:t>字（</a:t>
            </a:r>
            <a:r>
              <a:rPr lang="en-US" altLang="zh-CN" dirty="0"/>
              <a:t>Quad word</a:t>
            </a:r>
            <a:r>
              <a:rPr lang="zh-CN" altLang="en-US" dirty="0"/>
              <a:t>） </a:t>
            </a:r>
          </a:p>
        </p:txBody>
      </p:sp>
      <p:sp>
        <p:nvSpPr>
          <p:cNvPr id="4" name="对角圆角矩形 3"/>
          <p:cNvSpPr/>
          <p:nvPr/>
        </p:nvSpPr>
        <p:spPr>
          <a:xfrm>
            <a:off x="1010072" y="111134"/>
            <a:ext cx="6670104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(6) </a:t>
            </a:r>
            <a:r>
              <a:rPr lang="zh-CN" altLang="en-US" sz="3600" dirty="0"/>
              <a:t>基本数据单位（二进制位）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AutoShape 5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559496" y="5513794"/>
            <a:ext cx="9296400" cy="594916"/>
          </a:xfrm>
          <a:prstGeom prst="flowChartAlternateProcess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隶书" panose="02010509060101010101" pitchFamily="49" charset="-122"/>
              </a:rPr>
              <a:t>二进制表达不直观，转换成十六进制表示</a:t>
            </a:r>
            <a:endParaRPr lang="zh-CN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6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6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6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6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96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6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6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6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6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6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6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6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6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6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6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6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6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6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643" grpId="0" build="p"/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5594" y="1196752"/>
            <a:ext cx="10363200" cy="46116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/>
              <a:t>存储程序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把指令以代码的形式事先输入到计算机的主存储器中，这些指令按一定的规则组成程序</a:t>
            </a:r>
          </a:p>
          <a:p>
            <a:pPr>
              <a:lnSpc>
                <a:spcPct val="90000"/>
              </a:lnSpc>
            </a:pPr>
            <a:r>
              <a:rPr lang="zh-CN" altLang="en-US" dirty="0"/>
              <a:t>程序控制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当计算机启动后，程序就会控制计算机按规定的顺序逐条执行指令，自动完成预定的信息处理任务</a:t>
            </a:r>
          </a:p>
          <a:p>
            <a:pPr>
              <a:lnSpc>
                <a:spcPct val="90000"/>
              </a:lnSpc>
            </a:pPr>
            <a:r>
              <a:rPr lang="zh-CN" altLang="en-US" dirty="0"/>
              <a:t>存储单元地址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为每个存储单元编排的一个唯一的编号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现代计算机中，主存储器是</a:t>
            </a:r>
            <a:r>
              <a:rPr lang="zh-CN" altLang="en-US" dirty="0">
                <a:solidFill>
                  <a:srgbClr val="FF0000"/>
                </a:solidFill>
              </a:rPr>
              <a:t>字节</a:t>
            </a:r>
            <a:r>
              <a:rPr lang="zh-CN" altLang="en-US" dirty="0"/>
              <a:t>可寻址的：主存储器的</a:t>
            </a:r>
            <a:r>
              <a:rPr lang="zh-CN" altLang="en-US" dirty="0">
                <a:solidFill>
                  <a:srgbClr val="FF0000"/>
                </a:solidFill>
              </a:rPr>
              <a:t>每个存储单元具有一个地址</a:t>
            </a:r>
            <a:r>
              <a:rPr lang="zh-CN" altLang="en-US" dirty="0"/>
              <a:t>，保存一个字节的信息</a:t>
            </a:r>
          </a:p>
        </p:txBody>
      </p:sp>
      <p:sp>
        <p:nvSpPr>
          <p:cNvPr id="4" name="对角圆角矩形 3"/>
          <p:cNvSpPr/>
          <p:nvPr/>
        </p:nvSpPr>
        <p:spPr>
          <a:xfrm>
            <a:off x="1010072" y="111134"/>
            <a:ext cx="6238056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(7) </a:t>
            </a:r>
            <a:r>
              <a:rPr lang="zh-CN" altLang="en-US" sz="3600" dirty="0"/>
              <a:t>存储程序和程序控制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9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9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9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9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9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9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9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722" y="1124744"/>
            <a:ext cx="10363200" cy="4611687"/>
          </a:xfrm>
        </p:spPr>
        <p:txBody>
          <a:bodyPr/>
          <a:lstStyle/>
          <a:p>
            <a:r>
              <a:rPr lang="zh-CN" altLang="en-US" dirty="0"/>
              <a:t>取指（</a:t>
            </a:r>
            <a:r>
              <a:rPr lang="en-US" altLang="zh-CN" dirty="0"/>
              <a:t>Fetch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处理器从主存储器读取指令</a:t>
            </a:r>
          </a:p>
          <a:p>
            <a:r>
              <a:rPr lang="zh-CN" altLang="en-US" dirty="0"/>
              <a:t>译码（</a:t>
            </a:r>
            <a:r>
              <a:rPr lang="en-US" altLang="zh-CN" dirty="0"/>
              <a:t>Decode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翻译指令代码的功能</a:t>
            </a:r>
          </a:p>
          <a:p>
            <a:r>
              <a:rPr lang="zh-CN" altLang="en-US" dirty="0"/>
              <a:t>执行</a:t>
            </a:r>
            <a:r>
              <a:rPr lang="en-US" altLang="zh-CN" dirty="0"/>
              <a:t>(Execute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执行指</a:t>
            </a:r>
            <a:r>
              <a:rPr lang="zh-CN" altLang="en-US" dirty="0" smtClean="0"/>
              <a:t>令所</a:t>
            </a:r>
            <a:r>
              <a:rPr lang="zh-CN" altLang="en-US" dirty="0"/>
              <a:t>规定的操作</a:t>
            </a:r>
          </a:p>
        </p:txBody>
      </p:sp>
      <p:sp>
        <p:nvSpPr>
          <p:cNvPr id="497668" name="AutoShape 4"/>
          <p:cNvSpPr>
            <a:spLocks noChangeArrowheads="1"/>
          </p:cNvSpPr>
          <p:nvPr/>
        </p:nvSpPr>
        <p:spPr bwMode="auto">
          <a:xfrm>
            <a:off x="1120680" y="4509120"/>
            <a:ext cx="10073283" cy="1752600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12700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just">
              <a:spcBef>
                <a:spcPct val="20000"/>
              </a:spcBef>
            </a:pPr>
            <a:r>
              <a:rPr lang="zh-CN" altLang="en-US" sz="2800" dirty="0">
                <a:ea typeface="宋体" panose="02010600030101010101" pitchFamily="2" charset="-122"/>
              </a:rPr>
              <a:t>程序计数器</a:t>
            </a:r>
            <a:r>
              <a:rPr lang="en-US" altLang="zh-CN" sz="2800" dirty="0">
                <a:ea typeface="宋体" panose="02010600030101010101" pitchFamily="2" charset="-122"/>
              </a:rPr>
              <a:t>PC</a:t>
            </a:r>
            <a:r>
              <a:rPr lang="zh-CN" altLang="en-US" sz="2800" dirty="0">
                <a:ea typeface="宋体" panose="02010600030101010101" pitchFamily="2" charset="-122"/>
              </a:rPr>
              <a:t>确定下一条指令的主存地址</a:t>
            </a:r>
          </a:p>
          <a:p>
            <a:pPr algn="just">
              <a:spcBef>
                <a:spcPct val="200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PC</a:t>
            </a:r>
            <a:r>
              <a:rPr lang="zh-CN" altLang="en-US" sz="2800" dirty="0">
                <a:ea typeface="宋体" panose="02010600030101010101" pitchFamily="2" charset="-122"/>
              </a:rPr>
              <a:t>具有自动增量的能力</a:t>
            </a:r>
            <a:r>
              <a:rPr lang="zh-CN" altLang="en-US" sz="2800" dirty="0" smtClean="0">
                <a:ea typeface="宋体" panose="02010600030101010101" pitchFamily="2" charset="-122"/>
              </a:rPr>
              <a:t>，指示处理器按照地址顺序执行指令，实</a:t>
            </a:r>
            <a:r>
              <a:rPr lang="zh-CN" altLang="en-US" sz="2800" dirty="0">
                <a:ea typeface="宋体" panose="02010600030101010101" pitchFamily="2" charset="-122"/>
              </a:rPr>
              <a:t>现程序的顺序执行</a:t>
            </a:r>
          </a:p>
          <a:p>
            <a:pPr algn="just">
              <a:spcBef>
                <a:spcPct val="20000"/>
              </a:spcBef>
            </a:pPr>
            <a:r>
              <a:rPr lang="zh-CN" altLang="en-US" sz="2800" dirty="0" smtClean="0">
                <a:ea typeface="宋体" panose="02010600030101010101" pitchFamily="2" charset="-122"/>
              </a:rPr>
              <a:t>指令集中的转</a:t>
            </a:r>
            <a:r>
              <a:rPr lang="zh-CN" altLang="en-US" sz="2800" dirty="0">
                <a:ea typeface="宋体" panose="02010600030101010101" pitchFamily="2" charset="-122"/>
              </a:rPr>
              <a:t>移指令改变</a:t>
            </a:r>
            <a:r>
              <a:rPr lang="en-US" altLang="zh-CN" sz="2800" dirty="0">
                <a:ea typeface="宋体" panose="02010600030101010101" pitchFamily="2" charset="-122"/>
              </a:rPr>
              <a:t>PC</a:t>
            </a:r>
            <a:r>
              <a:rPr lang="zh-CN" altLang="en-US" sz="2800" dirty="0">
                <a:ea typeface="宋体" panose="02010600030101010101" pitchFamily="2" charset="-122"/>
              </a:rPr>
              <a:t>的数值，实现分支、循环、调用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6070988" y="2708920"/>
            <a:ext cx="5588000" cy="600075"/>
            <a:chOff x="3024" y="1440"/>
            <a:chExt cx="2640" cy="378"/>
          </a:xfrm>
        </p:grpSpPr>
        <p:sp>
          <p:nvSpPr>
            <p:cNvPr id="497669" name="AutoShape 5"/>
            <p:cNvSpPr>
              <a:spLocks noChangeArrowheads="1"/>
            </p:cNvSpPr>
            <p:nvPr/>
          </p:nvSpPr>
          <p:spPr bwMode="auto">
            <a:xfrm>
              <a:off x="3264" y="1440"/>
              <a:ext cx="608" cy="306"/>
            </a:xfrm>
            <a:prstGeom prst="flowChartAlternateProcess">
              <a:avLst/>
            </a:prstGeom>
            <a:gradFill rotWithShape="1">
              <a:gsLst>
                <a:gs pos="0">
                  <a:schemeClr val="accent1">
                    <a:gamma/>
                    <a:shade val="5451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510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取指</a:t>
              </a:r>
            </a:p>
          </p:txBody>
        </p:sp>
        <p:sp>
          <p:nvSpPr>
            <p:cNvPr id="497670" name="AutoShape 6"/>
            <p:cNvSpPr>
              <a:spLocks noChangeArrowheads="1"/>
            </p:cNvSpPr>
            <p:nvPr/>
          </p:nvSpPr>
          <p:spPr bwMode="auto">
            <a:xfrm>
              <a:off x="4080" y="1440"/>
              <a:ext cx="622" cy="306"/>
            </a:xfrm>
            <a:prstGeom prst="flowChartAlternateProcess">
              <a:avLst/>
            </a:prstGeom>
            <a:gradFill rotWithShape="1">
              <a:gsLst>
                <a:gs pos="0">
                  <a:schemeClr val="accent1">
                    <a:gamma/>
                    <a:shade val="5451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510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译码</a:t>
              </a:r>
            </a:p>
          </p:txBody>
        </p:sp>
        <p:sp>
          <p:nvSpPr>
            <p:cNvPr id="497671" name="AutoShape 7"/>
            <p:cNvSpPr>
              <a:spLocks noChangeArrowheads="1"/>
            </p:cNvSpPr>
            <p:nvPr/>
          </p:nvSpPr>
          <p:spPr bwMode="auto">
            <a:xfrm>
              <a:off x="4889" y="1440"/>
              <a:ext cx="622" cy="306"/>
            </a:xfrm>
            <a:prstGeom prst="flowChartAlternateProcess">
              <a:avLst/>
            </a:prstGeom>
            <a:gradFill rotWithShape="1">
              <a:gsLst>
                <a:gs pos="0">
                  <a:schemeClr val="accent1">
                    <a:gamma/>
                    <a:shade val="5451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510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执行</a:t>
              </a:r>
            </a:p>
          </p:txBody>
        </p:sp>
        <p:sp>
          <p:nvSpPr>
            <p:cNvPr id="497672" name="Line 8"/>
            <p:cNvSpPr>
              <a:spLocks noChangeShapeType="1"/>
            </p:cNvSpPr>
            <p:nvPr/>
          </p:nvSpPr>
          <p:spPr bwMode="auto">
            <a:xfrm>
              <a:off x="3888" y="1588"/>
              <a:ext cx="192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497673" name="Line 9"/>
            <p:cNvSpPr>
              <a:spLocks noChangeShapeType="1"/>
            </p:cNvSpPr>
            <p:nvPr/>
          </p:nvSpPr>
          <p:spPr bwMode="auto">
            <a:xfrm>
              <a:off x="4704" y="1588"/>
              <a:ext cx="192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497675" name="Line 11"/>
            <p:cNvSpPr>
              <a:spLocks noChangeShapeType="1"/>
            </p:cNvSpPr>
            <p:nvPr/>
          </p:nvSpPr>
          <p:spPr bwMode="auto">
            <a:xfrm>
              <a:off x="3024" y="1588"/>
              <a:ext cx="240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497676" name="Freeform 12"/>
            <p:cNvSpPr>
              <a:spLocks/>
            </p:cNvSpPr>
            <p:nvPr/>
          </p:nvSpPr>
          <p:spPr bwMode="auto">
            <a:xfrm>
              <a:off x="3024" y="1584"/>
              <a:ext cx="2640" cy="234"/>
            </a:xfrm>
            <a:custGeom>
              <a:avLst/>
              <a:gdLst>
                <a:gd name="T0" fmla="*/ 2496 w 2640"/>
                <a:gd name="T1" fmla="*/ 0 h 288"/>
                <a:gd name="T2" fmla="*/ 2640 w 2640"/>
                <a:gd name="T3" fmla="*/ 0 h 288"/>
                <a:gd name="T4" fmla="*/ 2640 w 2640"/>
                <a:gd name="T5" fmla="*/ 288 h 288"/>
                <a:gd name="T6" fmla="*/ 0 w 2640"/>
                <a:gd name="T7" fmla="*/ 288 h 288"/>
                <a:gd name="T8" fmla="*/ 0 w 2640"/>
                <a:gd name="T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0" h="288">
                  <a:moveTo>
                    <a:pt x="2496" y="0"/>
                  </a:moveTo>
                  <a:lnTo>
                    <a:pt x="2640" y="0"/>
                  </a:lnTo>
                  <a:lnTo>
                    <a:pt x="2640" y="288"/>
                  </a:lnTo>
                  <a:lnTo>
                    <a:pt x="0" y="288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66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3" name="对角圆角矩形 12"/>
          <p:cNvSpPr/>
          <p:nvPr/>
        </p:nvSpPr>
        <p:spPr>
          <a:xfrm>
            <a:off x="1010072" y="111134"/>
            <a:ext cx="5950024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/>
              <a:t>(8) </a:t>
            </a:r>
            <a:r>
              <a:rPr lang="zh-CN" altLang="en-US" sz="3600"/>
              <a:t>取指－译码－执行周期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7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7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7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7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7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7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7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66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2697" y="1089603"/>
            <a:ext cx="11074400" cy="1219200"/>
          </a:xfrm>
        </p:spPr>
        <p:txBody>
          <a:bodyPr/>
          <a:lstStyle/>
          <a:p>
            <a:r>
              <a:rPr lang="zh-CN" altLang="en-US" dirty="0"/>
              <a:t>现代计算机广泛应用总线结构连接各个部件</a:t>
            </a:r>
          </a:p>
          <a:p>
            <a:r>
              <a:rPr lang="zh-CN" altLang="en-US" dirty="0"/>
              <a:t>组合灵活、扩展方便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04880" y="2572916"/>
            <a:ext cx="10850033" cy="3852863"/>
            <a:chOff x="340" y="663"/>
            <a:chExt cx="5126" cy="2427"/>
          </a:xfrm>
        </p:grpSpPr>
        <p:sp>
          <p:nvSpPr>
            <p:cNvPr id="486406" name="Rectangle 6"/>
            <p:cNvSpPr>
              <a:spLocks noChangeArrowheads="1"/>
            </p:cNvSpPr>
            <p:nvPr/>
          </p:nvSpPr>
          <p:spPr bwMode="auto">
            <a:xfrm>
              <a:off x="3977" y="1406"/>
              <a:ext cx="1489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r>
                <a:rPr lang="zh-CN" altLang="en-US" sz="2800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控制总线</a:t>
              </a:r>
              <a:r>
                <a:rPr lang="en-US" altLang="zh-CN" sz="2800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CB</a:t>
              </a:r>
              <a:endParaRPr lang="en-US" altLang="zh-CN" sz="2800">
                <a:solidFill>
                  <a:srgbClr val="0066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86407" name="Rectangle 7"/>
            <p:cNvSpPr>
              <a:spLocks noChangeArrowheads="1"/>
            </p:cNvSpPr>
            <p:nvPr/>
          </p:nvSpPr>
          <p:spPr bwMode="auto">
            <a:xfrm>
              <a:off x="3977" y="1122"/>
              <a:ext cx="1489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r>
                <a:rPr lang="zh-CN" altLang="en-US" sz="2800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数据总线</a:t>
              </a:r>
              <a:r>
                <a:rPr lang="en-US" altLang="zh-CN" sz="2800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DB</a:t>
              </a:r>
              <a:endParaRPr lang="en-US" altLang="zh-CN" sz="2800">
                <a:solidFill>
                  <a:srgbClr val="0066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86408" name="Rectangle 8"/>
            <p:cNvSpPr>
              <a:spLocks noChangeArrowheads="1"/>
            </p:cNvSpPr>
            <p:nvPr/>
          </p:nvSpPr>
          <p:spPr bwMode="auto">
            <a:xfrm>
              <a:off x="3977" y="840"/>
              <a:ext cx="1489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r>
                <a:rPr lang="zh-CN" altLang="en-US" sz="2800" dirty="0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地址总线</a:t>
              </a:r>
              <a:r>
                <a:rPr lang="en-US" altLang="zh-CN" sz="2800" dirty="0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AB</a:t>
              </a:r>
              <a:endParaRPr lang="en-US" altLang="zh-CN" sz="2800" dirty="0">
                <a:solidFill>
                  <a:srgbClr val="0066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86409" name="Rectangle 9"/>
            <p:cNvSpPr>
              <a:spLocks noChangeArrowheads="1"/>
            </p:cNvSpPr>
            <p:nvPr/>
          </p:nvSpPr>
          <p:spPr bwMode="auto">
            <a:xfrm>
              <a:off x="353" y="953"/>
              <a:ext cx="415" cy="1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r>
                <a:rPr lang="zh-CN" altLang="en-US" sz="2800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微处理器</a:t>
              </a:r>
              <a:endParaRPr lang="zh-CN" altLang="en-US" sz="2800">
                <a:solidFill>
                  <a:srgbClr val="0066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86410" name="Rectangle 10"/>
            <p:cNvSpPr>
              <a:spLocks noChangeArrowheads="1"/>
            </p:cNvSpPr>
            <p:nvPr/>
          </p:nvSpPr>
          <p:spPr bwMode="auto">
            <a:xfrm>
              <a:off x="2719" y="2680"/>
              <a:ext cx="890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r>
                <a:rPr lang="en-US" altLang="zh-CN" sz="2800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I/O</a:t>
              </a:r>
              <a:r>
                <a:rPr lang="zh-CN" altLang="en-US" sz="2800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设备</a:t>
              </a:r>
              <a:endParaRPr lang="zh-CN" altLang="en-US" sz="2800">
                <a:solidFill>
                  <a:srgbClr val="0066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86411" name="Rectangle 11"/>
            <p:cNvSpPr>
              <a:spLocks noChangeArrowheads="1"/>
            </p:cNvSpPr>
            <p:nvPr/>
          </p:nvSpPr>
          <p:spPr bwMode="auto">
            <a:xfrm>
              <a:off x="2719" y="1937"/>
              <a:ext cx="890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r>
                <a:rPr lang="en-US" altLang="zh-CN" sz="2800" dirty="0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I/O</a:t>
              </a:r>
              <a:r>
                <a:rPr lang="zh-CN" altLang="en-US" sz="2800" dirty="0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接口</a:t>
              </a:r>
              <a:endParaRPr lang="zh-CN" altLang="en-US" sz="2800" dirty="0">
                <a:solidFill>
                  <a:srgbClr val="0066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86412" name="Rectangle 12"/>
            <p:cNvSpPr>
              <a:spLocks noChangeArrowheads="1"/>
            </p:cNvSpPr>
            <p:nvPr/>
          </p:nvSpPr>
          <p:spPr bwMode="auto">
            <a:xfrm>
              <a:off x="1183" y="1919"/>
              <a:ext cx="889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r>
                <a:rPr lang="zh-CN" altLang="en-US" sz="2800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存储器</a:t>
              </a:r>
              <a:endParaRPr lang="zh-CN" altLang="en-US" sz="2800">
                <a:solidFill>
                  <a:srgbClr val="0066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86413" name="Rectangle 13"/>
            <p:cNvSpPr>
              <a:spLocks noChangeArrowheads="1"/>
            </p:cNvSpPr>
            <p:nvPr/>
          </p:nvSpPr>
          <p:spPr bwMode="auto">
            <a:xfrm>
              <a:off x="1656" y="663"/>
              <a:ext cx="1618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r>
                <a:rPr lang="zh-CN" altLang="en-US" sz="2800" dirty="0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系统总线</a:t>
              </a:r>
              <a:r>
                <a:rPr lang="en-US" altLang="zh-CN" sz="2800" dirty="0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BUS</a:t>
              </a:r>
              <a:endParaRPr lang="en-US" altLang="zh-CN" sz="6000" dirty="0">
                <a:solidFill>
                  <a:srgbClr val="0066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86414" name="Rectangle 14"/>
            <p:cNvSpPr>
              <a:spLocks noChangeArrowheads="1"/>
            </p:cNvSpPr>
            <p:nvPr/>
          </p:nvSpPr>
          <p:spPr bwMode="auto">
            <a:xfrm>
              <a:off x="2520" y="1821"/>
              <a:ext cx="1222" cy="1269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6415" name="Rectangle 15"/>
            <p:cNvSpPr>
              <a:spLocks noChangeArrowheads="1"/>
            </p:cNvSpPr>
            <p:nvPr/>
          </p:nvSpPr>
          <p:spPr bwMode="auto">
            <a:xfrm>
              <a:off x="340" y="671"/>
              <a:ext cx="434" cy="1586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" name="Group 16"/>
            <p:cNvGrpSpPr>
              <a:grpSpLocks/>
            </p:cNvGrpSpPr>
            <p:nvPr/>
          </p:nvGrpSpPr>
          <p:grpSpPr bwMode="auto">
            <a:xfrm>
              <a:off x="792" y="1007"/>
              <a:ext cx="3190" cy="514"/>
              <a:chOff x="0" y="0"/>
              <a:chExt cx="20000" cy="19992"/>
            </a:xfrm>
          </p:grpSpPr>
          <p:sp>
            <p:nvSpPr>
              <p:cNvPr id="486417" name="Line 17"/>
              <p:cNvSpPr>
                <a:spLocks noChangeShapeType="1"/>
              </p:cNvSpPr>
              <p:nvPr/>
            </p:nvSpPr>
            <p:spPr bwMode="auto">
              <a:xfrm>
                <a:off x="0" y="0"/>
                <a:ext cx="20000" cy="42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6418" name="Line 18"/>
              <p:cNvSpPr>
                <a:spLocks noChangeShapeType="1"/>
              </p:cNvSpPr>
              <p:nvPr/>
            </p:nvSpPr>
            <p:spPr bwMode="auto">
              <a:xfrm>
                <a:off x="0" y="10314"/>
                <a:ext cx="20000" cy="48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 type="triangle" w="sm" len="sm"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6419" name="Line 19"/>
              <p:cNvSpPr>
                <a:spLocks noChangeShapeType="1"/>
              </p:cNvSpPr>
              <p:nvPr/>
            </p:nvSpPr>
            <p:spPr bwMode="auto">
              <a:xfrm>
                <a:off x="0" y="19944"/>
                <a:ext cx="20000" cy="48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 type="triangle" w="sm" len="sm"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86420" name="Rectangle 20"/>
            <p:cNvSpPr>
              <a:spLocks noChangeArrowheads="1"/>
            </p:cNvSpPr>
            <p:nvPr/>
          </p:nvSpPr>
          <p:spPr bwMode="auto">
            <a:xfrm>
              <a:off x="2603" y="1908"/>
              <a:ext cx="1044" cy="356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6421" name="Freeform 21"/>
            <p:cNvSpPr>
              <a:spLocks/>
            </p:cNvSpPr>
            <p:nvPr/>
          </p:nvSpPr>
          <p:spPr bwMode="auto">
            <a:xfrm>
              <a:off x="3127" y="2257"/>
              <a:ext cx="9" cy="378"/>
            </a:xfrm>
            <a:custGeom>
              <a:avLst/>
              <a:gdLst>
                <a:gd name="T0" fmla="*/ 0 w 7"/>
                <a:gd name="T1" fmla="*/ 0 h 321"/>
                <a:gd name="T2" fmla="*/ 7 w 7"/>
                <a:gd name="T3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321">
                  <a:moveTo>
                    <a:pt x="0" y="0"/>
                  </a:moveTo>
                  <a:lnTo>
                    <a:pt x="7" y="321"/>
                  </a:lnTo>
                </a:path>
              </a:pathLst>
            </a:custGeom>
            <a:solidFill>
              <a:srgbClr val="FFFFFF"/>
            </a:solidFill>
            <a:ln w="57150" cmpd="sng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6422" name="Rectangle 22"/>
            <p:cNvSpPr>
              <a:spLocks noChangeArrowheads="1"/>
            </p:cNvSpPr>
            <p:nvPr/>
          </p:nvSpPr>
          <p:spPr bwMode="auto">
            <a:xfrm>
              <a:off x="1100" y="1902"/>
              <a:ext cx="1044" cy="355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6423" name="Rectangle 23"/>
            <p:cNvSpPr>
              <a:spLocks noChangeArrowheads="1"/>
            </p:cNvSpPr>
            <p:nvPr/>
          </p:nvSpPr>
          <p:spPr bwMode="auto">
            <a:xfrm>
              <a:off x="2603" y="2651"/>
              <a:ext cx="1044" cy="354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6424" name="Line 24"/>
            <p:cNvSpPr>
              <a:spLocks noChangeShapeType="1"/>
            </p:cNvSpPr>
            <p:nvPr/>
          </p:nvSpPr>
          <p:spPr bwMode="auto">
            <a:xfrm>
              <a:off x="1344" y="997"/>
              <a:ext cx="1" cy="899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6425" name="Line 25"/>
            <p:cNvSpPr>
              <a:spLocks noChangeShapeType="1"/>
            </p:cNvSpPr>
            <p:nvPr/>
          </p:nvSpPr>
          <p:spPr bwMode="auto">
            <a:xfrm>
              <a:off x="1638" y="1278"/>
              <a:ext cx="2" cy="61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6426" name="Line 26"/>
            <p:cNvSpPr>
              <a:spLocks noChangeShapeType="1"/>
            </p:cNvSpPr>
            <p:nvPr/>
          </p:nvSpPr>
          <p:spPr bwMode="auto">
            <a:xfrm>
              <a:off x="1934" y="1534"/>
              <a:ext cx="2" cy="362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" name="Group 27"/>
            <p:cNvGrpSpPr>
              <a:grpSpLocks/>
            </p:cNvGrpSpPr>
            <p:nvPr/>
          </p:nvGrpSpPr>
          <p:grpSpPr bwMode="auto">
            <a:xfrm>
              <a:off x="2828" y="997"/>
              <a:ext cx="592" cy="899"/>
              <a:chOff x="0" y="0"/>
              <a:chExt cx="20033" cy="20000"/>
            </a:xfrm>
          </p:grpSpPr>
          <p:sp>
            <p:nvSpPr>
              <p:cNvPr id="486428" name="Line 28"/>
              <p:cNvSpPr>
                <a:spLocks noChangeShapeType="1"/>
              </p:cNvSpPr>
              <p:nvPr/>
            </p:nvSpPr>
            <p:spPr bwMode="auto">
              <a:xfrm>
                <a:off x="0" y="0"/>
                <a:ext cx="41" cy="20000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6429" name="Line 29"/>
              <p:cNvSpPr>
                <a:spLocks noChangeShapeType="1"/>
              </p:cNvSpPr>
              <p:nvPr/>
            </p:nvSpPr>
            <p:spPr bwMode="auto">
              <a:xfrm>
                <a:off x="9996" y="6259"/>
                <a:ext cx="49" cy="13741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 type="triangle" w="sm" len="sm"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6430" name="Line 30"/>
              <p:cNvSpPr>
                <a:spLocks noChangeShapeType="1"/>
              </p:cNvSpPr>
              <p:nvPr/>
            </p:nvSpPr>
            <p:spPr bwMode="auto">
              <a:xfrm>
                <a:off x="19983" y="11939"/>
                <a:ext cx="50" cy="8061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 type="triangle" w="sm" len="sm"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0" name="对角圆角矩形 29"/>
          <p:cNvSpPr/>
          <p:nvPr/>
        </p:nvSpPr>
        <p:spPr>
          <a:xfrm>
            <a:off x="1010071" y="111134"/>
            <a:ext cx="6420535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1.3.2 </a:t>
            </a:r>
            <a:r>
              <a:rPr lang="zh-CN" altLang="en-US" sz="3600" dirty="0"/>
              <a:t>微型计算机的硬件组成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267033" y="939961"/>
            <a:ext cx="875818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  <a:tabLst>
                <a:tab pos="1609725" algn="l"/>
                <a:tab pos="5741988" algn="l"/>
              </a:tabLst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400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章	</a:t>
            </a:r>
            <a:r>
              <a:rPr lang="zh-CN" altLang="en-US" sz="24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微型计算机</a:t>
            </a:r>
            <a:r>
              <a:rPr lang="zh-CN" altLang="en-US" sz="24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系统概述          </a:t>
            </a:r>
            <a:r>
              <a:rPr lang="en-US" altLang="zh-CN" sz="24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400" dirty="0">
                <a:solidFill>
                  <a:srgbClr val="193C7D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dirty="0" smtClean="0">
                <a:solidFill>
                  <a:srgbClr val="193C7D"/>
                </a:solidFill>
                <a:latin typeface="微软雅黑" pitchFamily="34" charset="-122"/>
                <a:ea typeface="微软雅黑" pitchFamily="34" charset="-122"/>
              </a:rPr>
              <a:t>学时</a:t>
            </a:r>
            <a:endParaRPr lang="zh-CN" altLang="en-US" sz="24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  <a:tabLst>
                <a:tab pos="1609725" algn="l"/>
                <a:tab pos="5741988" algn="l"/>
              </a:tabLst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400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章	</a:t>
            </a:r>
            <a:r>
              <a:rPr lang="zh-CN" altLang="en-US" sz="24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处理器</a:t>
            </a:r>
            <a:r>
              <a:rPr lang="zh-CN" altLang="en-US" sz="24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结构                  </a:t>
            </a:r>
            <a:r>
              <a:rPr lang="en-US" altLang="zh-CN" sz="24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	3</a:t>
            </a:r>
            <a:r>
              <a:rPr lang="zh-CN" altLang="en-US" sz="2400" dirty="0" smtClean="0">
                <a:solidFill>
                  <a:srgbClr val="193C7D"/>
                </a:solidFill>
                <a:latin typeface="微软雅黑" pitchFamily="34" charset="-122"/>
                <a:ea typeface="微软雅黑" pitchFamily="34" charset="-122"/>
              </a:rPr>
              <a:t>学时</a:t>
            </a:r>
            <a:endParaRPr lang="zh-CN" altLang="en-US" sz="24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  <a:tabLst>
                <a:tab pos="1609725" algn="l"/>
                <a:tab pos="5741988" algn="l"/>
              </a:tabLst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400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章	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（略）</a:t>
            </a:r>
            <a:r>
              <a:rPr lang="zh-CN" altLang="en-US" sz="2400" dirty="0" smtClean="0">
                <a:solidFill>
                  <a:srgbClr val="193C7D"/>
                </a:solidFill>
                <a:latin typeface="微软雅黑" pitchFamily="34" charset="-122"/>
                <a:ea typeface="微软雅黑" pitchFamily="34" charset="-122"/>
              </a:rPr>
              <a:t>数据处理                    </a:t>
            </a:r>
            <a:r>
              <a:rPr lang="en-US" altLang="zh-CN" sz="2400" dirty="0" smtClean="0">
                <a:solidFill>
                  <a:srgbClr val="193C7D"/>
                </a:solidFill>
                <a:latin typeface="微软雅黑" pitchFamily="34" charset="-122"/>
                <a:ea typeface="微软雅黑" pitchFamily="34" charset="-122"/>
              </a:rPr>
              <a:t>	3</a:t>
            </a:r>
            <a:r>
              <a:rPr lang="zh-CN" altLang="en-US" sz="2400" dirty="0" smtClean="0">
                <a:solidFill>
                  <a:srgbClr val="193C7D"/>
                </a:solidFill>
                <a:latin typeface="微软雅黑" pitchFamily="34" charset="-122"/>
                <a:ea typeface="微软雅黑" pitchFamily="34" charset="-122"/>
              </a:rPr>
              <a:t>学时</a:t>
            </a:r>
            <a:endParaRPr lang="zh-CN" altLang="en-US" sz="2400" dirty="0">
              <a:solidFill>
                <a:srgbClr val="193C7D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tabLst>
                <a:tab pos="1609725" algn="l"/>
                <a:tab pos="5741988" algn="l"/>
              </a:tabLst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400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章	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（略）</a:t>
            </a:r>
            <a:r>
              <a:rPr lang="zh-CN" altLang="en-US" sz="2400" dirty="0" smtClean="0">
                <a:solidFill>
                  <a:srgbClr val="193C7D"/>
                </a:solidFill>
                <a:latin typeface="微软雅黑" pitchFamily="34" charset="-122"/>
                <a:ea typeface="微软雅黑" pitchFamily="34" charset="-122"/>
              </a:rPr>
              <a:t>汇</a:t>
            </a:r>
            <a:r>
              <a:rPr lang="zh-CN" altLang="en-US" sz="2400" dirty="0">
                <a:solidFill>
                  <a:srgbClr val="193C7D"/>
                </a:solidFill>
                <a:latin typeface="微软雅黑" pitchFamily="34" charset="-122"/>
                <a:ea typeface="微软雅黑" pitchFamily="34" charset="-122"/>
              </a:rPr>
              <a:t>编语言</a:t>
            </a:r>
            <a:r>
              <a:rPr lang="zh-CN" altLang="en-US" sz="2400" dirty="0" smtClean="0">
                <a:solidFill>
                  <a:srgbClr val="193C7D"/>
                </a:solidFill>
                <a:latin typeface="微软雅黑" pitchFamily="34" charset="-122"/>
                <a:ea typeface="微软雅黑" pitchFamily="34" charset="-122"/>
              </a:rPr>
              <a:t>程序设计         </a:t>
            </a:r>
            <a:r>
              <a:rPr lang="en-US" altLang="zh-CN" sz="2400" dirty="0" smtClean="0">
                <a:solidFill>
                  <a:srgbClr val="193C7D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dirty="0" smtClean="0">
                <a:solidFill>
                  <a:srgbClr val="193C7D"/>
                </a:solidFill>
                <a:latin typeface="微软雅黑" pitchFamily="34" charset="-122"/>
                <a:ea typeface="微软雅黑" pitchFamily="34" charset="-122"/>
              </a:rPr>
              <a:t>学时</a:t>
            </a:r>
            <a:endParaRPr lang="zh-CN" altLang="en-US" sz="2400" dirty="0">
              <a:solidFill>
                <a:srgbClr val="193C7D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  <a:tabLst>
                <a:tab pos="1609725" algn="l"/>
                <a:tab pos="5741988" algn="l"/>
              </a:tabLst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400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章	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微机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总线                   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400" dirty="0">
                <a:solidFill>
                  <a:srgbClr val="193C7D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2400" dirty="0" smtClean="0">
                <a:solidFill>
                  <a:srgbClr val="193C7D"/>
                </a:solidFill>
                <a:latin typeface="微软雅黑" pitchFamily="34" charset="-122"/>
                <a:ea typeface="微软雅黑" pitchFamily="34" charset="-122"/>
              </a:rPr>
              <a:t>学时</a:t>
            </a:r>
            <a:endParaRPr lang="zh-CN" altLang="en-US" sz="2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  <a:tabLst>
                <a:tab pos="1609725" algn="l"/>
                <a:tab pos="5741988" algn="l"/>
              </a:tabLst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400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章	</a:t>
            </a:r>
            <a:r>
              <a:rPr lang="zh-CN" altLang="en-US" sz="24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存储系统                  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400" dirty="0">
                <a:solidFill>
                  <a:srgbClr val="193C7D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400" dirty="0" smtClean="0">
                <a:solidFill>
                  <a:srgbClr val="193C7D"/>
                </a:solidFill>
                <a:latin typeface="微软雅黑" pitchFamily="34" charset="-122"/>
                <a:ea typeface="微软雅黑" pitchFamily="34" charset="-122"/>
              </a:rPr>
              <a:t>学时</a:t>
            </a:r>
            <a:endParaRPr lang="zh-CN" altLang="en-US" sz="2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  <a:tabLst>
                <a:tab pos="1609725" algn="l"/>
                <a:tab pos="5741988" algn="l"/>
              </a:tabLst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400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章	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输入输出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接口               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400" dirty="0">
                <a:solidFill>
                  <a:srgbClr val="193C7D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2400" dirty="0" smtClean="0">
                <a:solidFill>
                  <a:srgbClr val="193C7D"/>
                </a:solidFill>
                <a:latin typeface="微软雅黑" pitchFamily="34" charset="-122"/>
                <a:ea typeface="微软雅黑" pitchFamily="34" charset="-122"/>
              </a:rPr>
              <a:t>学时</a:t>
            </a:r>
            <a:endParaRPr lang="zh-CN" altLang="en-US" sz="2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  <a:tabLst>
                <a:tab pos="1609725" algn="l"/>
                <a:tab pos="5741988" algn="l"/>
              </a:tabLst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400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章	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常用接口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技术               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400" dirty="0" smtClean="0">
                <a:solidFill>
                  <a:srgbClr val="193C7D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2400" dirty="0" smtClean="0">
                <a:solidFill>
                  <a:srgbClr val="193C7D"/>
                </a:solidFill>
                <a:latin typeface="微软雅黑" pitchFamily="34" charset="-122"/>
                <a:ea typeface="微软雅黑" pitchFamily="34" charset="-122"/>
              </a:rPr>
              <a:t>学时</a:t>
            </a:r>
            <a:endParaRPr lang="zh-CN" altLang="en-US" sz="2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  <a:tabLst>
                <a:tab pos="1609725" algn="l"/>
                <a:tab pos="5741988" algn="l"/>
              </a:tabLst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400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章	</a:t>
            </a:r>
            <a:r>
              <a:rPr lang="zh-CN" altLang="en-US" sz="2400" dirty="0">
                <a:solidFill>
                  <a:srgbClr val="193C7D"/>
                </a:solidFill>
                <a:latin typeface="微软雅黑" pitchFamily="34" charset="-122"/>
                <a:ea typeface="微软雅黑" pitchFamily="34" charset="-122"/>
              </a:rPr>
              <a:t>处理器性能提高</a:t>
            </a:r>
            <a:r>
              <a:rPr lang="zh-CN" altLang="en-US" sz="2400" dirty="0" smtClean="0">
                <a:solidFill>
                  <a:srgbClr val="193C7D"/>
                </a:solidFill>
                <a:latin typeface="微软雅黑" pitchFamily="34" charset="-122"/>
                <a:ea typeface="微软雅黑" pitchFamily="34" charset="-122"/>
              </a:rPr>
              <a:t>技术</a:t>
            </a:r>
            <a:r>
              <a:rPr lang="en-US" altLang="zh-CN" sz="2400" dirty="0">
                <a:solidFill>
                  <a:srgbClr val="193C7D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dirty="0" smtClean="0">
                <a:solidFill>
                  <a:srgbClr val="193C7D"/>
                </a:solidFill>
                <a:latin typeface="微软雅黑" pitchFamily="34" charset="-122"/>
                <a:ea typeface="微软雅黑" pitchFamily="34" charset="-122"/>
              </a:rPr>
              <a:t>            </a:t>
            </a:r>
            <a:r>
              <a:rPr lang="zh-CN" altLang="en-US" sz="2400" dirty="0" smtClean="0">
                <a:solidFill>
                  <a:srgbClr val="193C7D"/>
                </a:solidFill>
                <a:latin typeface="微软雅黑" pitchFamily="34" charset="-122"/>
                <a:ea typeface="微软雅黑" pitchFamily="34" charset="-122"/>
              </a:rPr>
              <a:t>（自学）</a:t>
            </a:r>
            <a:endParaRPr lang="en-US" altLang="zh-CN" sz="2400" dirty="0" smtClean="0">
              <a:solidFill>
                <a:srgbClr val="193C7D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  <a:tabLst>
                <a:tab pos="1609725" algn="l"/>
                <a:tab pos="5741988" algn="l"/>
              </a:tabLst>
            </a:pPr>
            <a:r>
              <a:rPr lang="zh-CN" altLang="en-US" sz="2400" dirty="0" smtClean="0">
                <a:solidFill>
                  <a:srgbClr val="193C7D"/>
                </a:solidFill>
                <a:latin typeface="微软雅黑" pitchFamily="34" charset="-122"/>
                <a:ea typeface="微软雅黑" pitchFamily="34" charset="-122"/>
              </a:rPr>
              <a:t>            </a:t>
            </a:r>
            <a:r>
              <a:rPr lang="en-US" altLang="zh-CN" sz="2400" dirty="0" smtClean="0">
                <a:solidFill>
                  <a:srgbClr val="193C7D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400" dirty="0" smtClean="0">
                <a:solidFill>
                  <a:srgbClr val="193C7D"/>
                </a:solidFill>
                <a:latin typeface="微软雅黑" pitchFamily="34" charset="-122"/>
                <a:ea typeface="微软雅黑" pitchFamily="34" charset="-122"/>
              </a:rPr>
              <a:t>复习</a:t>
            </a:r>
            <a:r>
              <a:rPr lang="en-US" altLang="zh-CN" sz="2400" dirty="0" smtClean="0">
                <a:solidFill>
                  <a:srgbClr val="193C7D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 smtClean="0">
                <a:solidFill>
                  <a:srgbClr val="193C7D"/>
                </a:solidFill>
                <a:latin typeface="微软雅黑" pitchFamily="34" charset="-122"/>
                <a:ea typeface="微软雅黑" pitchFamily="34" charset="-122"/>
              </a:rPr>
              <a:t>答疑                   </a:t>
            </a:r>
            <a:r>
              <a:rPr lang="en-US" altLang="zh-CN" sz="2400" dirty="0" smtClean="0">
                <a:solidFill>
                  <a:srgbClr val="193C7D"/>
                </a:solidFill>
                <a:latin typeface="微软雅黑" pitchFamily="34" charset="-122"/>
                <a:ea typeface="微软雅黑" pitchFamily="34" charset="-122"/>
              </a:rPr>
              <a:t>	2</a:t>
            </a:r>
            <a:r>
              <a:rPr lang="zh-CN" altLang="en-US" sz="2400" dirty="0" smtClean="0">
                <a:solidFill>
                  <a:srgbClr val="193C7D"/>
                </a:solidFill>
                <a:latin typeface="微软雅黑" pitchFamily="34" charset="-122"/>
                <a:ea typeface="微软雅黑" pitchFamily="34" charset="-122"/>
              </a:rPr>
              <a:t>学时</a:t>
            </a:r>
            <a:endParaRPr lang="zh-CN" altLang="en-US" sz="2400" dirty="0">
              <a:solidFill>
                <a:srgbClr val="193C7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对角圆角矩形 3"/>
          <p:cNvSpPr/>
          <p:nvPr/>
        </p:nvSpPr>
        <p:spPr>
          <a:xfrm>
            <a:off x="2238348" y="71414"/>
            <a:ext cx="7215238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课程内容与学时分配</a:t>
            </a:r>
            <a:r>
              <a:rPr lang="zh-CN" altLang="en-US" sz="3600" b="1" kern="0" dirty="0" smtClean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3600" b="1" kern="0" dirty="0" smtClean="0">
                <a:latin typeface="宋体" pitchFamily="2" charset="-122"/>
                <a:ea typeface="宋体" pitchFamily="2" charset="-122"/>
              </a:rPr>
              <a:t>30</a:t>
            </a:r>
            <a:r>
              <a:rPr lang="zh-CN" altLang="en-US" sz="3600" b="1" kern="0" dirty="0" smtClean="0">
                <a:latin typeface="宋体" pitchFamily="2" charset="-122"/>
                <a:ea typeface="宋体" pitchFamily="2" charset="-122"/>
              </a:rPr>
              <a:t>学时）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67"/>
    </mc:Choice>
    <mc:Fallback xmlns="">
      <p:transition spd="slow" advTm="56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424" y="1196752"/>
            <a:ext cx="10363200" cy="4611687"/>
          </a:xfrm>
        </p:spPr>
        <p:txBody>
          <a:bodyPr/>
          <a:lstStyle/>
          <a:p>
            <a:r>
              <a:rPr lang="zh-CN" altLang="en-US" dirty="0"/>
              <a:t>微机的核心</a:t>
            </a:r>
            <a:r>
              <a:rPr lang="zh-CN" altLang="en-US" dirty="0" smtClean="0"/>
              <a:t>、也是微机的中央处理器</a:t>
            </a:r>
            <a:r>
              <a:rPr lang="en-US" altLang="zh-CN" dirty="0"/>
              <a:t>CPU</a:t>
            </a:r>
          </a:p>
          <a:p>
            <a:r>
              <a:rPr lang="zh-CN" altLang="en-US" dirty="0"/>
              <a:t>大规模集成电路</a:t>
            </a:r>
            <a:r>
              <a:rPr lang="en-US" altLang="zh-CN" dirty="0"/>
              <a:t>VLSI</a:t>
            </a:r>
            <a:r>
              <a:rPr lang="zh-CN" altLang="en-US" dirty="0"/>
              <a:t>芯片，集成</a:t>
            </a:r>
          </a:p>
          <a:p>
            <a:pPr lvl="1"/>
            <a:r>
              <a:rPr lang="zh-CN" altLang="en-US" dirty="0"/>
              <a:t>控制器</a:t>
            </a:r>
          </a:p>
          <a:p>
            <a:pPr lvl="1"/>
            <a:r>
              <a:rPr lang="zh-CN" altLang="en-US" dirty="0"/>
              <a:t>运算器（整数运算器）</a:t>
            </a:r>
          </a:p>
          <a:p>
            <a:pPr lvl="1"/>
            <a:r>
              <a:rPr lang="zh-CN" altLang="en-US" dirty="0"/>
              <a:t>寄存器（高速存储单元）</a:t>
            </a:r>
          </a:p>
          <a:p>
            <a:r>
              <a:rPr lang="zh-CN" altLang="en-US" dirty="0"/>
              <a:t>高性能微处理器内部还有</a:t>
            </a:r>
          </a:p>
          <a:p>
            <a:pPr lvl="1"/>
            <a:r>
              <a:rPr lang="zh-CN" altLang="en-US" dirty="0"/>
              <a:t>浮点处理单元甚至多媒体数据运算单元</a:t>
            </a:r>
          </a:p>
          <a:p>
            <a:pPr lvl="1"/>
            <a:r>
              <a:rPr lang="zh-CN" altLang="en-US" dirty="0"/>
              <a:t>存储管理单元、代码保护机制</a:t>
            </a:r>
          </a:p>
          <a:p>
            <a:pPr lvl="1"/>
            <a:r>
              <a:rPr lang="zh-CN" altLang="en-US" dirty="0"/>
              <a:t>高速缓冲存储器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</a:p>
        </p:txBody>
      </p:sp>
      <p:sp>
        <p:nvSpPr>
          <p:cNvPr id="4" name="对角圆角矩形 3"/>
          <p:cNvSpPr/>
          <p:nvPr/>
        </p:nvSpPr>
        <p:spPr>
          <a:xfrm>
            <a:off x="1010071" y="111134"/>
            <a:ext cx="3429745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(1) </a:t>
            </a:r>
            <a:r>
              <a:rPr lang="zh-CN" altLang="en-US" sz="3600" dirty="0"/>
              <a:t>微处理器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55440" y="1194594"/>
            <a:ext cx="10363200" cy="46116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 dirty="0"/>
              <a:t>存储器（</a:t>
            </a:r>
            <a:r>
              <a:rPr lang="en-US" altLang="zh-CN" sz="2800" dirty="0"/>
              <a:t>Memory</a:t>
            </a:r>
            <a:r>
              <a:rPr lang="zh-CN" altLang="en-US" sz="2800" dirty="0"/>
              <a:t>）是存放程序和数据的部件</a:t>
            </a:r>
          </a:p>
          <a:p>
            <a:pPr>
              <a:lnSpc>
                <a:spcPct val="90000"/>
              </a:lnSpc>
            </a:pPr>
            <a:r>
              <a:rPr lang="zh-CN" altLang="en-US" sz="2800" dirty="0"/>
              <a:t>高性能微机的存储系统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/>
              <a:t>微处理器内部的寄存器（</a:t>
            </a:r>
            <a:r>
              <a:rPr lang="en-US" altLang="zh-CN" sz="2400" dirty="0"/>
              <a:t>Register</a:t>
            </a:r>
            <a:r>
              <a:rPr lang="zh-CN" altLang="en-US" sz="2400" dirty="0"/>
              <a:t>）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/>
              <a:t>高速缓冲存储器（</a:t>
            </a:r>
            <a:r>
              <a:rPr lang="en-US" altLang="zh-CN" sz="2400" dirty="0"/>
              <a:t>Cache</a:t>
            </a:r>
            <a:r>
              <a:rPr lang="zh-CN" altLang="en-US" sz="2400" dirty="0"/>
              <a:t>）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/>
              <a:t>主板上的主存储器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/>
              <a:t>以外设形式出现的辅助存储器</a:t>
            </a:r>
          </a:p>
          <a:p>
            <a:pPr>
              <a:lnSpc>
                <a:spcPct val="90000"/>
              </a:lnSpc>
            </a:pPr>
            <a:r>
              <a:rPr lang="zh-CN" altLang="en-US" sz="2800" dirty="0"/>
              <a:t>主存储器（主存、内存）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/>
              <a:t>半导体存储器芯片组成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RAM</a:t>
            </a:r>
            <a:r>
              <a:rPr lang="zh-CN" altLang="en-US" sz="2400" dirty="0"/>
              <a:t>部分断电后信息丢失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/>
              <a:t>相对造价高、速度快、但容量小</a:t>
            </a:r>
          </a:p>
          <a:p>
            <a:pPr>
              <a:lnSpc>
                <a:spcPct val="90000"/>
              </a:lnSpc>
            </a:pPr>
            <a:r>
              <a:rPr lang="zh-CN" altLang="en-US" sz="2800" dirty="0"/>
              <a:t>辅助存储器（简称辅存或外存）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/>
              <a:t>磁盘、光盘存储器等构成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/>
              <a:t>相对造价低、容量大、信息可长期保存，但速度慢</a:t>
            </a:r>
          </a:p>
        </p:txBody>
      </p:sp>
      <p:sp>
        <p:nvSpPr>
          <p:cNvPr id="502788" name="AutoShape 4"/>
          <p:cNvSpPr>
            <a:spLocks noChangeArrowheads="1"/>
          </p:cNvSpPr>
          <p:nvPr/>
        </p:nvSpPr>
        <p:spPr bwMode="auto">
          <a:xfrm>
            <a:off x="6769101" y="3500438"/>
            <a:ext cx="4991100" cy="792162"/>
          </a:xfrm>
          <a:prstGeom prst="cloudCallout">
            <a:avLst>
              <a:gd name="adj1" fmla="val 15690"/>
              <a:gd name="adj2" fmla="val 115130"/>
            </a:avLst>
          </a:prstGeom>
          <a:solidFill>
            <a:schemeClr val="folHlink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dirty="0">
                <a:solidFill>
                  <a:srgbClr val="0000CC"/>
                </a:solidFill>
                <a:ea typeface="宋体" panose="02010600030101010101" pitchFamily="2" charset="-122"/>
              </a:rPr>
              <a:t>RAM</a:t>
            </a:r>
            <a:r>
              <a:rPr lang="zh-CN" altLang="en-US" sz="2800" dirty="0">
                <a:solidFill>
                  <a:srgbClr val="0000CC"/>
                </a:solidFill>
                <a:ea typeface="宋体" panose="02010600030101010101" pitchFamily="2" charset="-122"/>
              </a:rPr>
              <a:t>和</a:t>
            </a:r>
            <a:r>
              <a:rPr lang="en-US" altLang="zh-CN" sz="2800" dirty="0">
                <a:solidFill>
                  <a:srgbClr val="0000CC"/>
                </a:solidFill>
                <a:ea typeface="宋体" panose="02010600030101010101" pitchFamily="2" charset="-122"/>
              </a:rPr>
              <a:t>ROM</a:t>
            </a:r>
            <a:endParaRPr lang="en-US" altLang="zh-CN" sz="2800" baseline="30000" dirty="0">
              <a:solidFill>
                <a:srgbClr val="0000CC"/>
              </a:solidFill>
              <a:ea typeface="宋体" panose="02010600030101010101" pitchFamily="2" charset="-122"/>
            </a:endParaRPr>
          </a:p>
        </p:txBody>
      </p:sp>
      <p:sp>
        <p:nvSpPr>
          <p:cNvPr id="6" name="对角圆角矩形 5"/>
          <p:cNvSpPr/>
          <p:nvPr/>
        </p:nvSpPr>
        <p:spPr>
          <a:xfrm>
            <a:off x="1010071" y="111134"/>
            <a:ext cx="3141713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(2) </a:t>
            </a:r>
            <a:r>
              <a:rPr lang="zh-CN" altLang="en-US" sz="3600" dirty="0"/>
              <a:t>存储器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2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2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2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2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2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2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2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2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27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27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27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27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27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02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02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02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0278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027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0278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027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0278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027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0278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0278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78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424" y="1268760"/>
            <a:ext cx="10363200" cy="4611687"/>
          </a:xfrm>
        </p:spPr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设备</a:t>
            </a:r>
            <a:r>
              <a:rPr lang="en-US" altLang="zh-CN" dirty="0"/>
              <a:t>(Peripheral</a:t>
            </a:r>
            <a:r>
              <a:rPr lang="zh-CN" altLang="en-US" dirty="0"/>
              <a:t>）：用户与微机交互</a:t>
            </a:r>
          </a:p>
          <a:p>
            <a:pPr lvl="1"/>
            <a:r>
              <a:rPr lang="zh-CN" altLang="en-US" dirty="0"/>
              <a:t>输入（</a:t>
            </a:r>
            <a:r>
              <a:rPr lang="en-US" altLang="zh-CN" dirty="0"/>
              <a:t>Input</a:t>
            </a:r>
            <a:r>
              <a:rPr lang="zh-CN" altLang="en-US" dirty="0"/>
              <a:t>）设备</a:t>
            </a:r>
          </a:p>
          <a:p>
            <a:pPr lvl="2"/>
            <a:r>
              <a:rPr lang="zh-CN" altLang="en-US" sz="2800" dirty="0"/>
              <a:t>标准输入设备：键盘</a:t>
            </a:r>
          </a:p>
          <a:p>
            <a:pPr lvl="1"/>
            <a:r>
              <a:rPr lang="zh-CN" altLang="en-US" dirty="0"/>
              <a:t>输出（</a:t>
            </a:r>
            <a:r>
              <a:rPr lang="en-US" altLang="zh-CN" dirty="0"/>
              <a:t>Output</a:t>
            </a:r>
            <a:r>
              <a:rPr lang="zh-CN" altLang="en-US" dirty="0"/>
              <a:t>）设备</a:t>
            </a:r>
          </a:p>
          <a:p>
            <a:pPr lvl="2"/>
            <a:r>
              <a:rPr lang="zh-CN" altLang="en-US" sz="2800" dirty="0"/>
              <a:t>标准输出设备：显示器</a:t>
            </a:r>
          </a:p>
          <a:p>
            <a:r>
              <a:rPr lang="en-US" altLang="zh-CN" dirty="0"/>
              <a:t>I/O</a:t>
            </a:r>
            <a:r>
              <a:rPr lang="zh-CN" altLang="en-US" dirty="0"/>
              <a:t>接口</a:t>
            </a:r>
            <a:r>
              <a:rPr lang="en-US" altLang="zh-CN" dirty="0"/>
              <a:t>(Interface)</a:t>
            </a:r>
            <a:r>
              <a:rPr lang="zh-CN" altLang="en-US" dirty="0"/>
              <a:t>：外设和主机间的桥梁</a:t>
            </a:r>
          </a:p>
          <a:p>
            <a:pPr lvl="1"/>
            <a:r>
              <a:rPr lang="zh-CN" altLang="en-US" dirty="0"/>
              <a:t>完成信号变换、数据缓冲、联络控制等工作</a:t>
            </a:r>
          </a:p>
          <a:p>
            <a:pPr lvl="1"/>
            <a:r>
              <a:rPr lang="zh-CN" altLang="en-US" dirty="0"/>
              <a:t>较简单的</a:t>
            </a:r>
            <a:r>
              <a:rPr lang="en-US" altLang="zh-CN" dirty="0"/>
              <a:t>I/O</a:t>
            </a:r>
            <a:r>
              <a:rPr lang="zh-CN" altLang="en-US" dirty="0"/>
              <a:t>接口电路与主板一体</a:t>
            </a:r>
          </a:p>
          <a:p>
            <a:pPr lvl="1"/>
            <a:r>
              <a:rPr lang="zh-CN" altLang="en-US" dirty="0"/>
              <a:t>较复杂的</a:t>
            </a:r>
            <a:r>
              <a:rPr lang="en-US" altLang="zh-CN" dirty="0"/>
              <a:t>I/O</a:t>
            </a:r>
            <a:r>
              <a:rPr lang="zh-CN" altLang="en-US" dirty="0"/>
              <a:t>接口电路制成独立的电路板（接口卡</a:t>
            </a:r>
            <a:r>
              <a:rPr lang="en-US" altLang="zh-CN" dirty="0"/>
              <a:t>Card</a:t>
            </a:r>
            <a:r>
              <a:rPr lang="zh-CN" altLang="en-US" dirty="0"/>
              <a:t>）</a:t>
            </a:r>
          </a:p>
        </p:txBody>
      </p:sp>
      <p:sp>
        <p:nvSpPr>
          <p:cNvPr id="4" name="对角圆角矩形 3"/>
          <p:cNvSpPr/>
          <p:nvPr/>
        </p:nvSpPr>
        <p:spPr>
          <a:xfrm>
            <a:off x="1010071" y="111134"/>
            <a:ext cx="4869905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(3) I/O</a:t>
            </a:r>
            <a:r>
              <a:rPr lang="zh-CN" altLang="en-US" sz="3600" dirty="0"/>
              <a:t>接口和</a:t>
            </a:r>
            <a:r>
              <a:rPr lang="en-US" altLang="zh-CN" sz="3600" dirty="0"/>
              <a:t>I/O</a:t>
            </a:r>
            <a:r>
              <a:rPr lang="zh-CN" altLang="en-US" sz="3600" dirty="0"/>
              <a:t>设备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3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3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3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3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3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38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38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3074" y="1039544"/>
            <a:ext cx="10363200" cy="4611687"/>
          </a:xfrm>
        </p:spPr>
        <p:txBody>
          <a:bodyPr/>
          <a:lstStyle/>
          <a:p>
            <a:r>
              <a:rPr lang="zh-CN" altLang="en-US" sz="2800" dirty="0"/>
              <a:t>总线（</a:t>
            </a:r>
            <a:r>
              <a:rPr lang="en-US" altLang="zh-CN" sz="2800" dirty="0"/>
              <a:t>Bus</a:t>
            </a:r>
            <a:r>
              <a:rPr lang="zh-CN" altLang="en-US" sz="2800" dirty="0"/>
              <a:t>）</a:t>
            </a:r>
          </a:p>
          <a:p>
            <a:pPr lvl="1"/>
            <a:r>
              <a:rPr lang="zh-CN" altLang="en-US" sz="2400" dirty="0"/>
              <a:t>传递信息的一组公用导线、信息通道</a:t>
            </a:r>
          </a:p>
          <a:p>
            <a:r>
              <a:rPr lang="zh-CN" altLang="en-US" sz="2800" dirty="0"/>
              <a:t>系统总线（</a:t>
            </a:r>
            <a:r>
              <a:rPr lang="en-US" altLang="zh-CN" sz="2800" dirty="0"/>
              <a:t>System Bus</a:t>
            </a:r>
            <a:r>
              <a:rPr lang="zh-CN" altLang="en-US" sz="2800" dirty="0"/>
              <a:t>）</a:t>
            </a:r>
          </a:p>
          <a:p>
            <a:pPr lvl="1"/>
            <a:r>
              <a:rPr lang="zh-CN" altLang="en-US" sz="2400" dirty="0"/>
              <a:t>微机系统中信息交换的主要公共通道</a:t>
            </a:r>
          </a:p>
          <a:p>
            <a:r>
              <a:rPr lang="zh-CN" altLang="en-US" sz="2800" dirty="0"/>
              <a:t>地址总线</a:t>
            </a:r>
          </a:p>
          <a:p>
            <a:pPr lvl="1"/>
            <a:r>
              <a:rPr lang="zh-CN" altLang="en-US" sz="2400" dirty="0"/>
              <a:t>单向输出主存单元或</a:t>
            </a:r>
            <a:r>
              <a:rPr lang="en-US" altLang="zh-CN" sz="2400" dirty="0"/>
              <a:t>I/O</a:t>
            </a:r>
            <a:r>
              <a:rPr lang="zh-CN" altLang="en-US" sz="2400" dirty="0"/>
              <a:t>端口的地址信息</a:t>
            </a:r>
          </a:p>
          <a:p>
            <a:r>
              <a:rPr lang="zh-CN" altLang="en-US" sz="2800" dirty="0"/>
              <a:t>数据总线</a:t>
            </a:r>
          </a:p>
          <a:p>
            <a:pPr lvl="1"/>
            <a:r>
              <a:rPr lang="zh-CN" altLang="en-US" sz="2400" dirty="0"/>
              <a:t>读（</a:t>
            </a:r>
            <a:r>
              <a:rPr lang="en-US" altLang="zh-CN" sz="2400" dirty="0"/>
              <a:t>Read</a:t>
            </a:r>
            <a:r>
              <a:rPr lang="zh-CN" altLang="en-US" sz="2400" dirty="0"/>
              <a:t>）</a:t>
            </a:r>
            <a:r>
              <a:rPr lang="zh-CN" altLang="en-US" sz="2400" dirty="0" smtClean="0"/>
              <a:t>操作，数据输入</a:t>
            </a:r>
            <a:r>
              <a:rPr lang="zh-CN" altLang="en-US" sz="2400" dirty="0"/>
              <a:t>微处理器</a:t>
            </a:r>
          </a:p>
          <a:p>
            <a:pPr lvl="1"/>
            <a:r>
              <a:rPr lang="zh-CN" altLang="en-US" sz="2400" dirty="0"/>
              <a:t>写（</a:t>
            </a:r>
            <a:r>
              <a:rPr lang="en-US" altLang="zh-CN" sz="2400" dirty="0"/>
              <a:t>Write</a:t>
            </a:r>
            <a:r>
              <a:rPr lang="zh-CN" altLang="en-US" sz="2400" dirty="0"/>
              <a:t>）</a:t>
            </a:r>
            <a:r>
              <a:rPr lang="zh-CN" altLang="en-US" sz="2400" dirty="0" smtClean="0"/>
              <a:t>操作，数据</a:t>
            </a:r>
            <a:r>
              <a:rPr lang="zh-CN" altLang="en-US" sz="2400" dirty="0"/>
              <a:t>输出到外界（主存或外设）</a:t>
            </a:r>
          </a:p>
          <a:p>
            <a:r>
              <a:rPr lang="zh-CN" altLang="en-US" sz="2800" dirty="0"/>
              <a:t>控制总线</a:t>
            </a:r>
          </a:p>
          <a:p>
            <a:pPr lvl="1"/>
            <a:r>
              <a:rPr lang="zh-CN" altLang="en-US" sz="2400" dirty="0" smtClean="0"/>
              <a:t>用于协调系统中各部件的操作</a:t>
            </a:r>
            <a:endParaRPr lang="zh-CN" altLang="en-US" sz="2400" dirty="0"/>
          </a:p>
        </p:txBody>
      </p:sp>
      <p:pic>
        <p:nvPicPr>
          <p:cNvPr id="500741" name="Picture 5" descr="Bus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1" y="762001"/>
            <a:ext cx="1824567" cy="102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8229600" y="5257801"/>
            <a:ext cx="3352800" cy="1198563"/>
            <a:chOff x="3120" y="1680"/>
            <a:chExt cx="1584" cy="755"/>
          </a:xfrm>
        </p:grpSpPr>
        <p:sp>
          <p:nvSpPr>
            <p:cNvPr id="500750" name="Rectangle 14"/>
            <p:cNvSpPr>
              <a:spLocks noChangeArrowheads="1"/>
            </p:cNvSpPr>
            <p:nvPr/>
          </p:nvSpPr>
          <p:spPr bwMode="auto">
            <a:xfrm>
              <a:off x="4091" y="1824"/>
              <a:ext cx="613" cy="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8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存储器</a:t>
              </a:r>
            </a:p>
            <a:p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外设</a:t>
              </a:r>
              <a:endParaRPr lang="en-US" altLang="zh-CN" sz="1400" dirty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0751" name="Rectangle 15"/>
            <p:cNvSpPr>
              <a:spLocks noChangeArrowheads="1"/>
            </p:cNvSpPr>
            <p:nvPr/>
          </p:nvSpPr>
          <p:spPr bwMode="auto">
            <a:xfrm>
              <a:off x="3120" y="1824"/>
              <a:ext cx="480" cy="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8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CPU</a:t>
              </a:r>
              <a:endParaRPr lang="zh-CN" altLang="en-US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3600" y="1927"/>
              <a:ext cx="492" cy="205"/>
              <a:chOff x="3071" y="1927"/>
              <a:chExt cx="1021" cy="205"/>
            </a:xfrm>
          </p:grpSpPr>
          <p:sp>
            <p:nvSpPr>
              <p:cNvPr id="500752" name="Line 16"/>
              <p:cNvSpPr>
                <a:spLocks noChangeShapeType="1"/>
              </p:cNvSpPr>
              <p:nvPr/>
            </p:nvSpPr>
            <p:spPr bwMode="auto">
              <a:xfrm flipV="1">
                <a:off x="3082" y="2132"/>
                <a:ext cx="1010" cy="0"/>
              </a:xfrm>
              <a:prstGeom prst="line">
                <a:avLst/>
              </a:prstGeom>
              <a:noFill/>
              <a:ln w="76200" cmpd="tri">
                <a:solidFill>
                  <a:schemeClr val="tx2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0753" name="Line 17"/>
              <p:cNvSpPr>
                <a:spLocks noChangeShapeType="1"/>
              </p:cNvSpPr>
              <p:nvPr/>
            </p:nvSpPr>
            <p:spPr bwMode="auto">
              <a:xfrm flipH="1" flipV="1">
                <a:off x="3071" y="1927"/>
                <a:ext cx="1010" cy="0"/>
              </a:xfrm>
              <a:prstGeom prst="line">
                <a:avLst/>
              </a:prstGeom>
              <a:noFill/>
              <a:ln w="76200" cmpd="tri">
                <a:solidFill>
                  <a:srgbClr val="0000CC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00754" name="Rectangle 18"/>
            <p:cNvSpPr>
              <a:spLocks noChangeArrowheads="1"/>
            </p:cNvSpPr>
            <p:nvPr/>
          </p:nvSpPr>
          <p:spPr bwMode="auto">
            <a:xfrm>
              <a:off x="3600" y="1680"/>
              <a:ext cx="612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808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altLang="en-US" sz="1600">
                  <a:solidFill>
                    <a:srgbClr val="0000CC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Read </a:t>
              </a:r>
              <a:endParaRPr lang="zh-CN" altLang="en-US" sz="1600">
                <a:solidFill>
                  <a:srgbClr val="0000CC"/>
                </a:solidFill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0755" name="Rectangle 19"/>
            <p:cNvSpPr>
              <a:spLocks noChangeArrowheads="1"/>
            </p:cNvSpPr>
            <p:nvPr/>
          </p:nvSpPr>
          <p:spPr bwMode="auto">
            <a:xfrm>
              <a:off x="3552" y="2208"/>
              <a:ext cx="612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808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Write</a:t>
              </a:r>
              <a:endParaRPr lang="zh-CN" altLang="en-US" sz="16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" name="对角圆角矩形 12"/>
          <p:cNvSpPr/>
          <p:nvPr/>
        </p:nvSpPr>
        <p:spPr>
          <a:xfrm>
            <a:off x="1010071" y="111134"/>
            <a:ext cx="3573761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(4) </a:t>
            </a:r>
            <a:r>
              <a:rPr lang="zh-CN" altLang="en-US" sz="3600" dirty="0"/>
              <a:t>系统总线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283 0.48945 C -0.77882 0.15133 -0.72969 -0.18633 -0.66945 -0.13581 C -0.60955 -0.08622 -0.57431 0.76848 -0.47066 0.7891 C -0.36684 0.80927 -0.20643 0.39791 -0.04636 -0.01461 " pathEditMode="relative" rAng="-4605445" ptsTypes="aaaA">
                                      <p:cBhvr>
                                        <p:cTn id="6" dur="3000" fill="hold"/>
                                        <p:tgtEl>
                                          <p:spTgt spid="500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93" y="-16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0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0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0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0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0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0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0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07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07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07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07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9416" y="1676400"/>
            <a:ext cx="11074400" cy="518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/>
              <a:t>微处理器：</a:t>
            </a:r>
            <a:r>
              <a:rPr lang="en-US" altLang="zh-CN" dirty="0"/>
              <a:t>Intel 80286</a:t>
            </a:r>
          </a:p>
          <a:p>
            <a:pPr>
              <a:lnSpc>
                <a:spcPct val="90000"/>
              </a:lnSpc>
            </a:pPr>
            <a:r>
              <a:rPr lang="zh-CN" altLang="en-US" dirty="0"/>
              <a:t>主存储器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ROM-BIOS</a:t>
            </a:r>
            <a:r>
              <a:rPr lang="zh-CN" altLang="en-US" dirty="0"/>
              <a:t>：固化基本输入输出系统（</a:t>
            </a:r>
            <a:r>
              <a:rPr lang="en-US" altLang="zh-CN" dirty="0"/>
              <a:t>Basic </a:t>
            </a:r>
            <a:r>
              <a:rPr lang="en-US" altLang="zh-CN" dirty="0" err="1"/>
              <a:t>Input/Output</a:t>
            </a:r>
            <a:r>
              <a:rPr lang="en-US" altLang="zh-CN" dirty="0"/>
              <a:t> System</a:t>
            </a:r>
            <a:r>
              <a:rPr lang="zh-CN" altLang="en-US" dirty="0"/>
              <a:t>）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主存主要由</a:t>
            </a:r>
            <a:r>
              <a:rPr lang="en-US" altLang="zh-CN" dirty="0"/>
              <a:t>RAM</a:t>
            </a:r>
            <a:r>
              <a:rPr lang="zh-CN" altLang="en-US" dirty="0"/>
              <a:t>组成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I/O</a:t>
            </a:r>
            <a:r>
              <a:rPr lang="zh-CN" altLang="en-US" dirty="0"/>
              <a:t>接口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两个中断控制器</a:t>
            </a:r>
            <a:r>
              <a:rPr lang="en-US" altLang="zh-CN" dirty="0"/>
              <a:t>8259A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两个</a:t>
            </a:r>
            <a:r>
              <a:rPr lang="en-US" altLang="zh-CN" dirty="0"/>
              <a:t>DMA</a:t>
            </a:r>
            <a:r>
              <a:rPr lang="zh-CN" altLang="en-US" dirty="0"/>
              <a:t>控制器</a:t>
            </a:r>
            <a:r>
              <a:rPr lang="en-US" altLang="zh-CN" dirty="0"/>
              <a:t>8237A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定时控制器</a:t>
            </a:r>
            <a:r>
              <a:rPr lang="en-US" altLang="zh-CN" dirty="0"/>
              <a:t>8254</a:t>
            </a:r>
            <a:endParaRPr lang="zh-CN" altLang="en-US" dirty="0"/>
          </a:p>
          <a:p>
            <a:pPr lvl="1">
              <a:lnSpc>
                <a:spcPct val="90000"/>
              </a:lnSpc>
            </a:pPr>
            <a:r>
              <a:rPr lang="zh-CN" altLang="en-US" dirty="0"/>
              <a:t>并行接口</a:t>
            </a:r>
            <a:r>
              <a:rPr lang="zh-CN" altLang="en-US" dirty="0" smtClean="0"/>
              <a:t>电路</a:t>
            </a:r>
            <a:endParaRPr lang="zh-CN" altLang="en-US" dirty="0"/>
          </a:p>
        </p:txBody>
      </p:sp>
      <p:pic>
        <p:nvPicPr>
          <p:cNvPr id="487429" name="Picture 5" descr="IBM PC-AT机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0" y="3341688"/>
            <a:ext cx="3454400" cy="214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51384" y="1052736"/>
            <a:ext cx="3725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IBM PC/AT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对角圆角矩形 5"/>
          <p:cNvSpPr/>
          <p:nvPr/>
        </p:nvSpPr>
        <p:spPr>
          <a:xfrm>
            <a:off x="1010071" y="111134"/>
            <a:ext cx="4509865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1.3.3 PC</a:t>
            </a:r>
            <a:r>
              <a:rPr lang="zh-CN" altLang="en-US" sz="3600" dirty="0"/>
              <a:t>微机结构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7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7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7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7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7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7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7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7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74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74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692" name="Picture 4" descr="fig01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143000"/>
            <a:ext cx="114808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对角圆角矩形 3"/>
          <p:cNvSpPr/>
          <p:nvPr/>
        </p:nvSpPr>
        <p:spPr>
          <a:xfrm>
            <a:off x="1010071" y="111134"/>
            <a:ext cx="5157937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IBM PC/AT</a:t>
            </a:r>
            <a:r>
              <a:rPr lang="zh-CN" altLang="en-US" sz="3600" dirty="0"/>
              <a:t>主机板结构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424" y="1412776"/>
            <a:ext cx="11074400" cy="5181600"/>
          </a:xfrm>
        </p:spPr>
        <p:txBody>
          <a:bodyPr/>
          <a:lstStyle/>
          <a:p>
            <a:r>
              <a:rPr lang="zh-CN" altLang="en-US" sz="2800" dirty="0"/>
              <a:t>微处理器：</a:t>
            </a:r>
            <a:r>
              <a:rPr lang="en-US" altLang="zh-CN" sz="2800" dirty="0"/>
              <a:t>IA-32</a:t>
            </a:r>
            <a:r>
              <a:rPr lang="zh-CN" altLang="en-US" sz="2800" dirty="0"/>
              <a:t>或其兼容微处理器</a:t>
            </a:r>
            <a:r>
              <a:rPr lang="en-US" altLang="zh-CN" sz="2800" dirty="0"/>
              <a:t>(</a:t>
            </a:r>
            <a:r>
              <a:rPr lang="zh-CN" altLang="en-US" sz="2800" dirty="0"/>
              <a:t>含</a:t>
            </a:r>
            <a:r>
              <a:rPr lang="en-US" altLang="zh-CN" sz="2800" dirty="0"/>
              <a:t>Cache)</a:t>
            </a:r>
          </a:p>
          <a:p>
            <a:r>
              <a:rPr lang="zh-CN" altLang="en-US" sz="2800" dirty="0"/>
              <a:t>控制芯片组：微处理器的主要辅助器件</a:t>
            </a:r>
          </a:p>
          <a:p>
            <a:r>
              <a:rPr lang="zh-CN" altLang="en-US" sz="2800" dirty="0"/>
              <a:t>主存储器：主存插槽和主存条</a:t>
            </a:r>
          </a:p>
          <a:p>
            <a:r>
              <a:rPr lang="zh-CN" altLang="en-US" sz="2800" dirty="0"/>
              <a:t>多总线结构</a:t>
            </a:r>
          </a:p>
          <a:p>
            <a:pPr lvl="1"/>
            <a:r>
              <a:rPr lang="zh-CN" altLang="en-US" sz="2400" dirty="0"/>
              <a:t>系统总线： </a:t>
            </a:r>
            <a:r>
              <a:rPr lang="en-US" altLang="zh-CN" sz="2400" dirty="0"/>
              <a:t>PCI</a:t>
            </a:r>
            <a:r>
              <a:rPr lang="zh-CN" altLang="en-US" sz="2400" dirty="0"/>
              <a:t>总线（＋低速</a:t>
            </a:r>
            <a:r>
              <a:rPr lang="en-US" altLang="zh-CN" sz="2400" dirty="0"/>
              <a:t>ISA</a:t>
            </a:r>
            <a:r>
              <a:rPr lang="zh-CN" altLang="en-US" sz="2400" dirty="0"/>
              <a:t>总线）</a:t>
            </a:r>
          </a:p>
          <a:p>
            <a:pPr lvl="1"/>
            <a:r>
              <a:rPr lang="zh-CN" altLang="en-US" sz="2400" dirty="0"/>
              <a:t>存储总线</a:t>
            </a:r>
          </a:p>
          <a:p>
            <a:pPr lvl="1"/>
            <a:r>
              <a:rPr lang="zh-CN" altLang="en-US" sz="2400" dirty="0"/>
              <a:t>显示</a:t>
            </a:r>
            <a:r>
              <a:rPr lang="en-US" altLang="zh-CN" sz="2400" dirty="0"/>
              <a:t>AGP</a:t>
            </a:r>
            <a:r>
              <a:rPr lang="zh-CN" altLang="en-US" sz="2400" dirty="0"/>
              <a:t>总线</a:t>
            </a:r>
          </a:p>
          <a:p>
            <a:r>
              <a:rPr lang="zh-CN" altLang="en-US" sz="2800" dirty="0"/>
              <a:t>扩展槽和外设接口</a:t>
            </a:r>
          </a:p>
          <a:p>
            <a:pPr lvl="1"/>
            <a:r>
              <a:rPr lang="zh-CN" altLang="en-US" sz="2400" dirty="0"/>
              <a:t>主存条插槽，</a:t>
            </a:r>
            <a:r>
              <a:rPr lang="en-US" altLang="zh-CN" sz="2400" dirty="0"/>
              <a:t>AGP</a:t>
            </a:r>
            <a:r>
              <a:rPr lang="zh-CN" altLang="en-US" sz="2400" dirty="0"/>
              <a:t>插槽，</a:t>
            </a:r>
            <a:r>
              <a:rPr lang="en-US" altLang="zh-CN" sz="2400" dirty="0"/>
              <a:t>PCI</a:t>
            </a:r>
            <a:r>
              <a:rPr lang="zh-CN" altLang="en-US" sz="2400" dirty="0"/>
              <a:t>插槽，</a:t>
            </a:r>
            <a:r>
              <a:rPr lang="en-US" altLang="zh-CN" sz="2400" dirty="0"/>
              <a:t>IDE</a:t>
            </a:r>
            <a:r>
              <a:rPr lang="zh-CN" altLang="en-US" sz="2400" dirty="0"/>
              <a:t>插槽</a:t>
            </a:r>
          </a:p>
          <a:p>
            <a:pPr lvl="1"/>
            <a:r>
              <a:rPr lang="en-US" altLang="zh-CN" sz="2400" dirty="0"/>
              <a:t>PS/2</a:t>
            </a:r>
            <a:r>
              <a:rPr lang="zh-CN" altLang="en-US" sz="2400" dirty="0" smtClean="0"/>
              <a:t>键盘、鼠标</a:t>
            </a:r>
            <a:r>
              <a:rPr lang="zh-CN" altLang="en-US" sz="2400" dirty="0"/>
              <a:t>接口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LPT</a:t>
            </a:r>
            <a:r>
              <a:rPr lang="zh-CN" altLang="en-US" sz="2400" dirty="0"/>
              <a:t>， </a:t>
            </a:r>
            <a:r>
              <a:rPr lang="en-US" altLang="zh-CN" sz="2400" dirty="0" smtClean="0"/>
              <a:t>COM</a:t>
            </a:r>
            <a:r>
              <a:rPr lang="zh-CN" altLang="en-US" sz="2400" dirty="0" smtClean="0"/>
              <a:t>接口</a:t>
            </a:r>
            <a:endParaRPr lang="en-US" altLang="zh-CN" sz="2400" dirty="0"/>
          </a:p>
          <a:p>
            <a:pPr lvl="1"/>
            <a:r>
              <a:rPr lang="zh-CN" altLang="en-US" sz="2400" dirty="0"/>
              <a:t>通用串行总线</a:t>
            </a:r>
            <a:r>
              <a:rPr lang="en-US" altLang="zh-CN" sz="2400" dirty="0"/>
              <a:t>USB</a:t>
            </a:r>
            <a:r>
              <a:rPr lang="zh-CN" altLang="en-US" sz="2400" dirty="0"/>
              <a:t>接口，高速视频接口</a:t>
            </a:r>
            <a:r>
              <a:rPr lang="en-US" altLang="zh-CN" sz="2400" dirty="0"/>
              <a:t>IEEE1394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609600" y="957590"/>
            <a:ext cx="26100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位结构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对角圆角矩形 5"/>
          <p:cNvSpPr/>
          <p:nvPr/>
        </p:nvSpPr>
        <p:spPr>
          <a:xfrm>
            <a:off x="1010071" y="111134"/>
            <a:ext cx="4509865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1.3.3 PC</a:t>
            </a:r>
            <a:r>
              <a:rPr lang="zh-CN" altLang="en-US" sz="3600" dirty="0"/>
              <a:t>微机结构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8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8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8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8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8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8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8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8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8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84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84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838" name="Picture 6" descr="wjyy01_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990600"/>
            <a:ext cx="11684000" cy="55784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对角圆角矩形 3"/>
          <p:cNvSpPr/>
          <p:nvPr/>
        </p:nvSpPr>
        <p:spPr>
          <a:xfrm>
            <a:off x="1010071" y="111134"/>
            <a:ext cx="4509865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32</a:t>
            </a:r>
            <a:r>
              <a:rPr lang="zh-CN" altLang="en-US" sz="3600" dirty="0"/>
              <a:t>位</a:t>
            </a:r>
            <a:r>
              <a:rPr lang="en-US" altLang="zh-CN" sz="3600" dirty="0"/>
              <a:t>PC</a:t>
            </a:r>
            <a:r>
              <a:rPr lang="zh-CN" altLang="en-US" sz="3600" dirty="0"/>
              <a:t>主机板结构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23090" y="1196752"/>
            <a:ext cx="11260666" cy="5078413"/>
            <a:chOff x="113" y="845"/>
            <a:chExt cx="5320" cy="3199"/>
          </a:xfrm>
        </p:grpSpPr>
        <p:sp>
          <p:nvSpPr>
            <p:cNvPr id="489477" name="Rectangle 5"/>
            <p:cNvSpPr>
              <a:spLocks noChangeArrowheads="1"/>
            </p:cNvSpPr>
            <p:nvPr/>
          </p:nvSpPr>
          <p:spPr bwMode="auto">
            <a:xfrm>
              <a:off x="1731" y="864"/>
              <a:ext cx="1281" cy="23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>
                      <a:alpha val="50000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tIns="0" bIns="0"/>
            <a:lstStyle/>
            <a:p>
              <a:pPr eaLnBrk="0" hangingPunct="0">
                <a:lnSpc>
                  <a:spcPct val="120000"/>
                </a:lnSpc>
              </a:pPr>
              <a:r>
                <a:rPr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用 户 层</a:t>
              </a:r>
            </a:p>
          </p:txBody>
        </p:sp>
        <p:sp>
          <p:nvSpPr>
            <p:cNvPr id="489478" name="Line 6"/>
            <p:cNvSpPr>
              <a:spLocks noChangeShapeType="1"/>
            </p:cNvSpPr>
            <p:nvPr/>
          </p:nvSpPr>
          <p:spPr bwMode="auto">
            <a:xfrm>
              <a:off x="2372" y="1098"/>
              <a:ext cx="0" cy="2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9479" name="Rectangle 7"/>
            <p:cNvSpPr>
              <a:spLocks noChangeArrowheads="1"/>
            </p:cNvSpPr>
            <p:nvPr/>
          </p:nvSpPr>
          <p:spPr bwMode="auto">
            <a:xfrm>
              <a:off x="1731" y="1308"/>
              <a:ext cx="1281" cy="23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>
                      <a:alpha val="50000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tIns="0" bIns="0"/>
            <a:lstStyle/>
            <a:p>
              <a:pPr eaLnBrk="0" hangingPunct="0">
                <a:lnSpc>
                  <a:spcPct val="120000"/>
                </a:lnSpc>
              </a:pPr>
              <a:r>
                <a:rPr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高 级 语 言 层</a:t>
              </a:r>
            </a:p>
          </p:txBody>
        </p:sp>
        <p:sp>
          <p:nvSpPr>
            <p:cNvPr id="489480" name="Line 8"/>
            <p:cNvSpPr>
              <a:spLocks noChangeShapeType="1"/>
            </p:cNvSpPr>
            <p:nvPr/>
          </p:nvSpPr>
          <p:spPr bwMode="auto">
            <a:xfrm>
              <a:off x="2372" y="1527"/>
              <a:ext cx="0" cy="23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9481" name="Rectangle 9"/>
            <p:cNvSpPr>
              <a:spLocks noChangeArrowheads="1"/>
            </p:cNvSpPr>
            <p:nvPr/>
          </p:nvSpPr>
          <p:spPr bwMode="auto">
            <a:xfrm>
              <a:off x="1731" y="1760"/>
              <a:ext cx="1281" cy="23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>
                      <a:alpha val="50000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tIns="0" bIns="0"/>
            <a:lstStyle/>
            <a:p>
              <a:pPr eaLnBrk="0" hangingPunct="0">
                <a:lnSpc>
                  <a:spcPct val="120000"/>
                </a:lnSpc>
              </a:pPr>
              <a:r>
                <a:rPr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汇 编 语 言 层</a:t>
              </a:r>
              <a:endParaRPr lang="zh-CN" altLang="en-US" sz="1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9482" name="Line 10"/>
            <p:cNvSpPr>
              <a:spLocks noChangeShapeType="1"/>
            </p:cNvSpPr>
            <p:nvPr/>
          </p:nvSpPr>
          <p:spPr bwMode="auto">
            <a:xfrm>
              <a:off x="2372" y="1994"/>
              <a:ext cx="0" cy="23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9483" name="Rectangle 11"/>
            <p:cNvSpPr>
              <a:spLocks noChangeArrowheads="1"/>
            </p:cNvSpPr>
            <p:nvPr/>
          </p:nvSpPr>
          <p:spPr bwMode="auto">
            <a:xfrm>
              <a:off x="1731" y="2227"/>
              <a:ext cx="1281" cy="23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>
                      <a:alpha val="50000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tIns="0" bIns="0"/>
            <a:lstStyle/>
            <a:p>
              <a:pPr eaLnBrk="0" hangingPunct="0">
                <a:lnSpc>
                  <a:spcPct val="120000"/>
                </a:lnSpc>
              </a:pPr>
              <a:r>
                <a:rPr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操 作 系 统 层</a:t>
              </a:r>
            </a:p>
          </p:txBody>
        </p:sp>
        <p:sp>
          <p:nvSpPr>
            <p:cNvPr id="489484" name="Line 12"/>
            <p:cNvSpPr>
              <a:spLocks noChangeShapeType="1"/>
            </p:cNvSpPr>
            <p:nvPr/>
          </p:nvSpPr>
          <p:spPr bwMode="auto">
            <a:xfrm>
              <a:off x="2372" y="2462"/>
              <a:ext cx="0" cy="1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9485" name="Line 13"/>
            <p:cNvSpPr>
              <a:spLocks noChangeShapeType="1"/>
            </p:cNvSpPr>
            <p:nvPr/>
          </p:nvSpPr>
          <p:spPr bwMode="auto">
            <a:xfrm>
              <a:off x="1603" y="2618"/>
              <a:ext cx="1664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9486" name="Line 14"/>
            <p:cNvSpPr>
              <a:spLocks noChangeShapeType="1"/>
            </p:cNvSpPr>
            <p:nvPr/>
          </p:nvSpPr>
          <p:spPr bwMode="auto">
            <a:xfrm>
              <a:off x="1603" y="2696"/>
              <a:ext cx="1664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9487" name="AutoShape 15"/>
            <p:cNvSpPr>
              <a:spLocks/>
            </p:cNvSpPr>
            <p:nvPr/>
          </p:nvSpPr>
          <p:spPr bwMode="auto">
            <a:xfrm>
              <a:off x="766" y="987"/>
              <a:ext cx="128" cy="937"/>
            </a:xfrm>
            <a:prstGeom prst="leftBrace">
              <a:avLst>
                <a:gd name="adj1" fmla="val 61003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>
                      <a:alpha val="50000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9488" name="Line 16"/>
            <p:cNvSpPr>
              <a:spLocks noChangeShapeType="1"/>
            </p:cNvSpPr>
            <p:nvPr/>
          </p:nvSpPr>
          <p:spPr bwMode="auto">
            <a:xfrm>
              <a:off x="2372" y="2618"/>
              <a:ext cx="0" cy="23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9489" name="Rectangle 17"/>
            <p:cNvSpPr>
              <a:spLocks noChangeArrowheads="1"/>
            </p:cNvSpPr>
            <p:nvPr/>
          </p:nvSpPr>
          <p:spPr bwMode="auto">
            <a:xfrm>
              <a:off x="1731" y="2851"/>
              <a:ext cx="1281" cy="23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>
                      <a:alpha val="50000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tIns="0" bIns="0"/>
            <a:lstStyle/>
            <a:p>
              <a:pPr eaLnBrk="0" hangingPunct="0">
                <a:lnSpc>
                  <a:spcPct val="120000"/>
                </a:lnSpc>
              </a:pPr>
              <a:r>
                <a:rPr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机 器 层</a:t>
              </a:r>
            </a:p>
          </p:txBody>
        </p:sp>
        <p:sp>
          <p:nvSpPr>
            <p:cNvPr id="489490" name="Line 18"/>
            <p:cNvSpPr>
              <a:spLocks noChangeShapeType="1"/>
            </p:cNvSpPr>
            <p:nvPr/>
          </p:nvSpPr>
          <p:spPr bwMode="auto">
            <a:xfrm>
              <a:off x="2372" y="3085"/>
              <a:ext cx="0" cy="2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9491" name="Rectangle 19"/>
            <p:cNvSpPr>
              <a:spLocks noChangeArrowheads="1"/>
            </p:cNvSpPr>
            <p:nvPr/>
          </p:nvSpPr>
          <p:spPr bwMode="auto">
            <a:xfrm>
              <a:off x="1731" y="3319"/>
              <a:ext cx="1281" cy="23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>
                      <a:alpha val="50000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tIns="0" bIns="0"/>
            <a:lstStyle/>
            <a:p>
              <a:pPr eaLnBrk="0" hangingPunct="0">
                <a:lnSpc>
                  <a:spcPct val="120000"/>
                </a:lnSpc>
              </a:pPr>
              <a:r>
                <a:rPr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控 制 层</a:t>
              </a:r>
            </a:p>
          </p:txBody>
        </p:sp>
        <p:sp>
          <p:nvSpPr>
            <p:cNvPr id="489492" name="Line 20"/>
            <p:cNvSpPr>
              <a:spLocks noChangeShapeType="1"/>
            </p:cNvSpPr>
            <p:nvPr/>
          </p:nvSpPr>
          <p:spPr bwMode="auto">
            <a:xfrm>
              <a:off x="2372" y="3553"/>
              <a:ext cx="0" cy="23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9493" name="Rectangle 21"/>
            <p:cNvSpPr>
              <a:spLocks noChangeArrowheads="1"/>
            </p:cNvSpPr>
            <p:nvPr/>
          </p:nvSpPr>
          <p:spPr bwMode="auto">
            <a:xfrm>
              <a:off x="1731" y="3786"/>
              <a:ext cx="1281" cy="23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>
                      <a:alpha val="50000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tIns="0" bIns="0"/>
            <a:lstStyle/>
            <a:p>
              <a:pPr eaLnBrk="0" hangingPunct="0">
                <a:lnSpc>
                  <a:spcPct val="120000"/>
                </a:lnSpc>
              </a:pPr>
              <a:r>
                <a:rPr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数 字 电 路 层</a:t>
              </a:r>
            </a:p>
          </p:txBody>
        </p:sp>
        <p:sp>
          <p:nvSpPr>
            <p:cNvPr id="489494" name="AutoShape 22"/>
            <p:cNvSpPr>
              <a:spLocks/>
            </p:cNvSpPr>
            <p:nvPr/>
          </p:nvSpPr>
          <p:spPr bwMode="auto">
            <a:xfrm>
              <a:off x="1603" y="1527"/>
              <a:ext cx="128" cy="700"/>
            </a:xfrm>
            <a:prstGeom prst="leftBrace">
              <a:avLst>
                <a:gd name="adj1" fmla="val 45573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>
                      <a:alpha val="50000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9495" name="Text Box 23"/>
            <p:cNvSpPr txBox="1">
              <a:spLocks noChangeArrowheads="1"/>
            </p:cNvSpPr>
            <p:nvPr/>
          </p:nvSpPr>
          <p:spPr bwMode="auto">
            <a:xfrm>
              <a:off x="793" y="855"/>
              <a:ext cx="84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>
                      <a:alpha val="5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 eaLnBrk="0" hangingPunct="0"/>
              <a:r>
                <a:rPr lang="zh-CN" altLang="en-US" sz="1000">
                  <a:latin typeface="宋体" panose="02010600030101010101" pitchFamily="2" charset="-122"/>
                  <a:ea typeface="宋体" panose="02010600030101010101" pitchFamily="2" charset="-122"/>
                </a:rPr>
                <a:t>  </a:t>
              </a:r>
              <a:r>
                <a:rPr lang="zh-CN" altLang="en-US" sz="2000">
                  <a:latin typeface="宋体" panose="02010600030101010101" pitchFamily="2" charset="-122"/>
                  <a:ea typeface="宋体" panose="02010600030101010101" pitchFamily="2" charset="-122"/>
                </a:rPr>
                <a:t>应用软件</a:t>
              </a:r>
              <a:r>
                <a:rPr lang="zh-CN" altLang="en-US" sz="1000">
                  <a:latin typeface="宋体" panose="02010600030101010101" pitchFamily="2" charset="-122"/>
                  <a:ea typeface="宋体" panose="02010600030101010101" pitchFamily="2" charset="-122"/>
                </a:rPr>
                <a:t>    </a:t>
              </a:r>
              <a:endParaRPr lang="zh-CN" altLang="en-US" sz="1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9496" name="Text Box 24"/>
            <p:cNvSpPr txBox="1">
              <a:spLocks noChangeArrowheads="1"/>
            </p:cNvSpPr>
            <p:nvPr/>
          </p:nvSpPr>
          <p:spPr bwMode="auto">
            <a:xfrm>
              <a:off x="866" y="1739"/>
              <a:ext cx="8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>
                      <a:alpha val="5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 eaLnBrk="0" hangingPunct="0"/>
              <a:r>
                <a:rPr lang="zh-CN" altLang="en-US" sz="2000">
                  <a:latin typeface="宋体" panose="02010600030101010101" pitchFamily="2" charset="-122"/>
                  <a:ea typeface="宋体" panose="02010600030101010101" pitchFamily="2" charset="-122"/>
                </a:rPr>
                <a:t>系统软件</a:t>
              </a:r>
              <a:endParaRPr lang="zh-CN" altLang="en-US" sz="1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9497" name="Text Box 25"/>
            <p:cNvSpPr txBox="1">
              <a:spLocks noChangeArrowheads="1"/>
            </p:cNvSpPr>
            <p:nvPr/>
          </p:nvSpPr>
          <p:spPr bwMode="auto">
            <a:xfrm>
              <a:off x="4143" y="1090"/>
              <a:ext cx="1290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>
                      <a:alpha val="5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 eaLnBrk="0" hangingPunct="0"/>
              <a:endParaRPr lang="zh-CN" altLang="en-US" sz="20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just" eaLnBrk="0" hangingPunct="0"/>
              <a:r>
                <a:rPr lang="zh-CN" altLang="en-US" sz="1000">
                  <a:latin typeface="宋体" panose="02010600030101010101" pitchFamily="2" charset="-122"/>
                  <a:ea typeface="宋体" panose="02010600030101010101" pitchFamily="2" charset="-122"/>
                </a:rPr>
                <a:t>                                      </a:t>
              </a:r>
              <a:endParaRPr lang="zh-CN" altLang="en-US" sz="1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9498" name="Text Box 26"/>
            <p:cNvSpPr txBox="1">
              <a:spLocks noChangeArrowheads="1"/>
            </p:cNvSpPr>
            <p:nvPr/>
          </p:nvSpPr>
          <p:spPr bwMode="auto">
            <a:xfrm>
              <a:off x="1221" y="2681"/>
              <a:ext cx="656" cy="9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>
                      <a:alpha val="5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 eaLnBrk="0" hangingPunct="0"/>
              <a:r>
                <a:rPr lang="zh-CN" altLang="en-US" sz="1000">
                  <a:latin typeface="Times New Roman" panose="02020603050405020304" pitchFamily="18" charset="0"/>
                  <a:ea typeface="宋体" panose="02010600030101010101" pitchFamily="2" charset="-122"/>
                </a:rPr>
                <a:t>          </a:t>
              </a:r>
              <a:r>
                <a:rPr lang="zh-CN" altLang="en-US" sz="1000">
                  <a:latin typeface="宋体" panose="02010600030101010101" pitchFamily="2" charset="-122"/>
                  <a:ea typeface="宋体" panose="02010600030101010101" pitchFamily="2" charset="-122"/>
                </a:rPr>
                <a:t>             </a:t>
              </a:r>
            </a:p>
            <a:p>
              <a:pPr algn="just" eaLnBrk="0" hangingPunct="0"/>
              <a:r>
                <a:rPr lang="zh-CN" altLang="en-US" sz="1000">
                  <a:latin typeface="宋体" panose="02010600030101010101" pitchFamily="2" charset="-122"/>
                  <a:ea typeface="宋体" panose="02010600030101010101" pitchFamily="2" charset="-122"/>
                </a:rPr>
                <a:t>             </a:t>
              </a:r>
              <a:endParaRPr lang="zh-CN" altLang="en-US" sz="1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9499" name="Text Box 27"/>
            <p:cNvSpPr txBox="1">
              <a:spLocks noChangeArrowheads="1"/>
            </p:cNvSpPr>
            <p:nvPr/>
          </p:nvSpPr>
          <p:spPr bwMode="auto">
            <a:xfrm>
              <a:off x="575" y="2508"/>
              <a:ext cx="1289" cy="3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>
                      <a:alpha val="5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 eaLnBrk="0" hangingPunct="0"/>
              <a:r>
                <a:rPr lang="zh-CN" altLang="en-US" sz="2000">
                  <a:solidFill>
                    <a:srgbClr val="0066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软硬件界面</a:t>
              </a:r>
              <a:endParaRPr lang="zh-CN" altLang="en-US" sz="1000">
                <a:solidFill>
                  <a:srgbClr val="0066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9500" name="AutoShape 28"/>
            <p:cNvSpPr>
              <a:spLocks/>
            </p:cNvSpPr>
            <p:nvPr/>
          </p:nvSpPr>
          <p:spPr bwMode="auto">
            <a:xfrm>
              <a:off x="1046" y="3091"/>
              <a:ext cx="129" cy="384"/>
            </a:xfrm>
            <a:prstGeom prst="leftBrace">
              <a:avLst>
                <a:gd name="adj1" fmla="val 24806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>
                      <a:alpha val="50000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9501" name="Text Box 29"/>
            <p:cNvSpPr txBox="1">
              <a:spLocks noChangeArrowheads="1"/>
            </p:cNvSpPr>
            <p:nvPr/>
          </p:nvSpPr>
          <p:spPr bwMode="auto">
            <a:xfrm>
              <a:off x="385" y="3142"/>
              <a:ext cx="773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>
                      <a:alpha val="5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 eaLnBrk="0" hangingPunct="0"/>
              <a:r>
                <a:rPr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rPr>
                <a:t>物理机</a:t>
              </a:r>
            </a:p>
          </p:txBody>
        </p:sp>
        <p:sp>
          <p:nvSpPr>
            <p:cNvPr id="489502" name="Text Box 30"/>
            <p:cNvSpPr txBox="1">
              <a:spLocks noChangeArrowheads="1"/>
            </p:cNvSpPr>
            <p:nvPr/>
          </p:nvSpPr>
          <p:spPr bwMode="auto">
            <a:xfrm>
              <a:off x="113" y="1298"/>
              <a:ext cx="7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sz="2400">
                  <a:latin typeface="Tahoma" panose="020B0604030504040204" pitchFamily="34" charset="0"/>
                  <a:ea typeface="宋体" panose="02010600030101010101" pitchFamily="2" charset="-122"/>
                </a:rPr>
                <a:t>虚拟机</a:t>
              </a:r>
            </a:p>
          </p:txBody>
        </p:sp>
        <p:sp>
          <p:nvSpPr>
            <p:cNvPr id="489503" name="Text Box 31"/>
            <p:cNvSpPr txBox="1">
              <a:spLocks noChangeArrowheads="1"/>
            </p:cNvSpPr>
            <p:nvPr/>
          </p:nvSpPr>
          <p:spPr bwMode="auto">
            <a:xfrm>
              <a:off x="1224" y="2927"/>
              <a:ext cx="52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sz="2400">
                  <a:latin typeface="Tahoma" panose="020B0604030504040204" pitchFamily="34" charset="0"/>
                  <a:ea typeface="宋体" panose="02010600030101010101" pitchFamily="2" charset="-122"/>
                </a:rPr>
                <a:t>硬件</a:t>
              </a:r>
            </a:p>
          </p:txBody>
        </p:sp>
        <p:sp>
          <p:nvSpPr>
            <p:cNvPr id="489504" name="Text Box 32"/>
            <p:cNvSpPr txBox="1">
              <a:spLocks noChangeArrowheads="1"/>
            </p:cNvSpPr>
            <p:nvPr/>
          </p:nvSpPr>
          <p:spPr bwMode="auto">
            <a:xfrm>
              <a:off x="1206" y="3355"/>
              <a:ext cx="5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sz="2400">
                  <a:latin typeface="Tahoma" panose="020B0604030504040204" pitchFamily="34" charset="0"/>
                  <a:ea typeface="宋体" panose="02010600030101010101" pitchFamily="2" charset="-122"/>
                </a:rPr>
                <a:t>固件</a:t>
              </a:r>
            </a:p>
          </p:txBody>
        </p:sp>
        <p:sp>
          <p:nvSpPr>
            <p:cNvPr id="489505" name="Text Box 33"/>
            <p:cNvSpPr txBox="1">
              <a:spLocks noChangeArrowheads="1"/>
            </p:cNvSpPr>
            <p:nvPr/>
          </p:nvSpPr>
          <p:spPr bwMode="auto">
            <a:xfrm>
              <a:off x="2227" y="3557"/>
              <a:ext cx="1406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>
                      <a:alpha val="5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/>
              <a:r>
                <a:rPr lang="zh-CN" altLang="en-US" sz="2000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硬件直接执行</a:t>
              </a:r>
            </a:p>
          </p:txBody>
        </p:sp>
        <p:sp>
          <p:nvSpPr>
            <p:cNvPr id="489506" name="Text Box 34"/>
            <p:cNvSpPr txBox="1">
              <a:spLocks noChangeArrowheads="1"/>
            </p:cNvSpPr>
            <p:nvPr/>
          </p:nvSpPr>
          <p:spPr bwMode="auto">
            <a:xfrm>
              <a:off x="3061" y="3753"/>
              <a:ext cx="178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0">
                  <a:solidFill>
                    <a:srgbClr val="000099"/>
                  </a:solidFill>
                  <a:ea typeface="宋体" panose="02010600030101010101" pitchFamily="2" charset="-122"/>
                </a:rPr>
                <a:t>Level 0 </a:t>
              </a:r>
              <a:r>
                <a:rPr lang="en-US" altLang="zh-CN" sz="2400">
                  <a:ea typeface="宋体" panose="02010600030101010101" pitchFamily="2" charset="-122"/>
                </a:rPr>
                <a:t>(</a:t>
              </a:r>
              <a:r>
                <a:rPr lang="zh-CN" altLang="en-US" sz="2400">
                  <a:ea typeface="宋体" panose="02010600030101010101" pitchFamily="2" charset="-122"/>
                </a:rPr>
                <a:t>门电路、电子线路</a:t>
              </a:r>
              <a:r>
                <a:rPr lang="en-US" altLang="zh-CN" sz="2400">
                  <a:ea typeface="宋体" panose="02010600030101010101" pitchFamily="2" charset="-122"/>
                </a:rPr>
                <a:t>)</a:t>
              </a:r>
              <a:endParaRPr lang="en-US" altLang="zh-CN" sz="2400" b="0">
                <a:solidFill>
                  <a:srgbClr val="0000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89507" name="Text Box 35"/>
            <p:cNvSpPr txBox="1">
              <a:spLocks noChangeArrowheads="1"/>
            </p:cNvSpPr>
            <p:nvPr/>
          </p:nvSpPr>
          <p:spPr bwMode="auto">
            <a:xfrm>
              <a:off x="3061" y="3287"/>
              <a:ext cx="163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0">
                  <a:solidFill>
                    <a:srgbClr val="000099"/>
                  </a:solidFill>
                  <a:ea typeface="宋体" panose="02010600030101010101" pitchFamily="2" charset="-122"/>
                </a:rPr>
                <a:t>Level 1 </a:t>
              </a:r>
              <a:r>
                <a:rPr lang="en-US" altLang="zh-CN" sz="2400">
                  <a:ea typeface="宋体" panose="02010600030101010101" pitchFamily="2" charset="-122"/>
                </a:rPr>
                <a:t>(</a:t>
              </a:r>
              <a:r>
                <a:rPr lang="zh-CN" altLang="en-US" sz="2400">
                  <a:ea typeface="宋体" panose="02010600030101010101" pitchFamily="2" charset="-122"/>
                </a:rPr>
                <a:t>微程序或硬布线</a:t>
              </a:r>
              <a:r>
                <a:rPr lang="en-US" altLang="zh-CN" sz="2400"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489508" name="Text Box 36"/>
            <p:cNvSpPr txBox="1">
              <a:spLocks noChangeArrowheads="1"/>
            </p:cNvSpPr>
            <p:nvPr/>
          </p:nvSpPr>
          <p:spPr bwMode="auto">
            <a:xfrm>
              <a:off x="3061" y="2822"/>
              <a:ext cx="153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0">
                  <a:solidFill>
                    <a:srgbClr val="000099"/>
                  </a:solidFill>
                  <a:ea typeface="宋体" panose="02010600030101010101" pitchFamily="2" charset="-122"/>
                </a:rPr>
                <a:t>Level 2 </a:t>
              </a:r>
              <a:r>
                <a:rPr lang="en-US" altLang="zh-CN" sz="2400">
                  <a:ea typeface="宋体" panose="02010600030101010101" pitchFamily="2" charset="-122"/>
                </a:rPr>
                <a:t>(</a:t>
              </a:r>
              <a:r>
                <a:rPr lang="zh-CN" altLang="en-US" sz="2400">
                  <a:ea typeface="宋体" panose="02010600030101010101" pitchFamily="2" charset="-122"/>
                </a:rPr>
                <a:t>指令集结构</a:t>
              </a:r>
              <a:r>
                <a:rPr lang="en-US" altLang="zh-CN" sz="2400">
                  <a:ea typeface="宋体" panose="02010600030101010101" pitchFamily="2" charset="-122"/>
                </a:rPr>
                <a:t>ISA)</a:t>
              </a:r>
              <a:endParaRPr lang="en-US" altLang="zh-CN" sz="2400" b="0">
                <a:solidFill>
                  <a:srgbClr val="0000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89509" name="Text Box 37"/>
            <p:cNvSpPr txBox="1">
              <a:spLocks noChangeArrowheads="1"/>
            </p:cNvSpPr>
            <p:nvPr/>
          </p:nvSpPr>
          <p:spPr bwMode="auto">
            <a:xfrm>
              <a:off x="3061" y="2196"/>
              <a:ext cx="178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0">
                  <a:solidFill>
                    <a:srgbClr val="000099"/>
                  </a:solidFill>
                  <a:ea typeface="宋体" panose="02010600030101010101" pitchFamily="2" charset="-122"/>
                </a:rPr>
                <a:t>Level 3 </a:t>
              </a:r>
              <a:r>
                <a:rPr lang="en-US" altLang="zh-CN" sz="2400">
                  <a:ea typeface="宋体" panose="02010600030101010101" pitchFamily="2" charset="-122"/>
                </a:rPr>
                <a:t>(</a:t>
              </a:r>
              <a:r>
                <a:rPr lang="zh-CN" altLang="en-US" sz="2400">
                  <a:ea typeface="宋体" panose="02010600030101010101" pitchFamily="2" charset="-122"/>
                </a:rPr>
                <a:t>操作系统、库代码</a:t>
              </a:r>
              <a:r>
                <a:rPr lang="en-US" altLang="zh-CN" sz="2400">
                  <a:ea typeface="宋体" panose="02010600030101010101" pitchFamily="2" charset="-122"/>
                </a:rPr>
                <a:t>)</a:t>
              </a:r>
              <a:endParaRPr lang="en-US" altLang="zh-CN" sz="2400" b="0">
                <a:solidFill>
                  <a:srgbClr val="0000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89510" name="Text Box 38"/>
            <p:cNvSpPr txBox="1">
              <a:spLocks noChangeArrowheads="1"/>
            </p:cNvSpPr>
            <p:nvPr/>
          </p:nvSpPr>
          <p:spPr bwMode="auto">
            <a:xfrm>
              <a:off x="3061" y="1734"/>
              <a:ext cx="149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0">
                  <a:solidFill>
                    <a:srgbClr val="000099"/>
                  </a:solidFill>
                  <a:ea typeface="宋体" panose="02010600030101010101" pitchFamily="2" charset="-122"/>
                </a:rPr>
                <a:t>Level 4 </a:t>
              </a:r>
              <a:r>
                <a:rPr lang="en-US" altLang="zh-CN" sz="2400">
                  <a:ea typeface="宋体" panose="02010600030101010101" pitchFamily="2" charset="-122"/>
                </a:rPr>
                <a:t>(</a:t>
              </a:r>
              <a:r>
                <a:rPr lang="zh-CN" altLang="en-US" sz="2400">
                  <a:ea typeface="宋体" panose="02010600030101010101" pitchFamily="2" charset="-122"/>
                </a:rPr>
                <a:t>汇编语言代码</a:t>
              </a:r>
              <a:r>
                <a:rPr lang="en-US" altLang="zh-CN" sz="2400">
                  <a:ea typeface="宋体" panose="02010600030101010101" pitchFamily="2" charset="-122"/>
                </a:rPr>
                <a:t>)</a:t>
              </a:r>
              <a:endParaRPr lang="en-US" altLang="zh-CN" sz="2400" b="0">
                <a:solidFill>
                  <a:srgbClr val="0000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89511" name="Text Box 39"/>
            <p:cNvSpPr txBox="1">
              <a:spLocks noChangeArrowheads="1"/>
            </p:cNvSpPr>
            <p:nvPr/>
          </p:nvSpPr>
          <p:spPr bwMode="auto">
            <a:xfrm>
              <a:off x="3061" y="1280"/>
              <a:ext cx="152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0">
                  <a:solidFill>
                    <a:srgbClr val="000099"/>
                  </a:solidFill>
                  <a:ea typeface="宋体" panose="02010600030101010101" pitchFamily="2" charset="-122"/>
                </a:rPr>
                <a:t>Level 5 </a:t>
              </a:r>
              <a:r>
                <a:rPr lang="en-US" altLang="zh-CN" sz="2400">
                  <a:ea typeface="宋体" panose="02010600030101010101" pitchFamily="2" charset="-122"/>
                </a:rPr>
                <a:t>(C++</a:t>
              </a:r>
              <a:r>
                <a:rPr lang="zh-CN" altLang="en-US" sz="2400">
                  <a:ea typeface="宋体" panose="02010600030101010101" pitchFamily="2" charset="-122"/>
                </a:rPr>
                <a:t>，</a:t>
              </a:r>
              <a:r>
                <a:rPr lang="en-US" altLang="zh-CN" sz="2400">
                  <a:ea typeface="宋体" panose="02010600030101010101" pitchFamily="2" charset="-122"/>
                </a:rPr>
                <a:t>Java</a:t>
              </a:r>
              <a:r>
                <a:rPr lang="zh-CN" altLang="en-US" sz="2400">
                  <a:ea typeface="宋体" panose="02010600030101010101" pitchFamily="2" charset="-122"/>
                </a:rPr>
                <a:t>，等</a:t>
              </a:r>
              <a:r>
                <a:rPr lang="en-US" altLang="zh-CN" sz="2400">
                  <a:ea typeface="宋体" panose="02010600030101010101" pitchFamily="2" charset="-122"/>
                </a:rPr>
                <a:t>)</a:t>
              </a:r>
              <a:endParaRPr lang="en-US" altLang="zh-CN" sz="2400" b="0">
                <a:solidFill>
                  <a:srgbClr val="0000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89512" name="Text Box 40"/>
            <p:cNvSpPr txBox="1">
              <a:spLocks noChangeArrowheads="1"/>
            </p:cNvSpPr>
            <p:nvPr/>
          </p:nvSpPr>
          <p:spPr bwMode="auto">
            <a:xfrm>
              <a:off x="3061" y="845"/>
              <a:ext cx="134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400" b="0">
                  <a:solidFill>
                    <a:srgbClr val="000099"/>
                  </a:solidFill>
                  <a:ea typeface="宋体" panose="02010600030101010101" pitchFamily="2" charset="-122"/>
                </a:rPr>
                <a:t>Level 6 </a:t>
              </a:r>
              <a:r>
                <a:rPr lang="en-US" altLang="zh-CN" sz="2400">
                  <a:ea typeface="宋体" panose="02010600030101010101" pitchFamily="2" charset="-122"/>
                </a:rPr>
                <a:t>(</a:t>
              </a:r>
              <a:r>
                <a:rPr lang="zh-CN" altLang="en-US" sz="2400">
                  <a:ea typeface="宋体" panose="02010600030101010101" pitchFamily="2" charset="-122"/>
                </a:rPr>
                <a:t>可执行程序</a:t>
              </a:r>
              <a:r>
                <a:rPr lang="en-US" altLang="zh-CN" sz="2400">
                  <a:ea typeface="宋体" panose="02010600030101010101" pitchFamily="2" charset="-122"/>
                </a:rPr>
                <a:t>)</a:t>
              </a:r>
              <a:endParaRPr lang="en-US" altLang="zh-CN" sz="2400" b="0">
                <a:solidFill>
                  <a:srgbClr val="000099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40" name="对角圆角矩形 39"/>
          <p:cNvSpPr/>
          <p:nvPr/>
        </p:nvSpPr>
        <p:spPr>
          <a:xfrm>
            <a:off x="1010070" y="111134"/>
            <a:ext cx="6454081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1.3.4 </a:t>
            </a:r>
            <a:r>
              <a:rPr lang="zh-CN" altLang="en-US" sz="3600" dirty="0"/>
              <a:t>计算机系统的层次结构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424" y="1196752"/>
            <a:ext cx="10363200" cy="46116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/>
              <a:t>高级语言（</a:t>
            </a:r>
            <a:r>
              <a:rPr lang="en-US" altLang="zh-CN" dirty="0"/>
              <a:t>High Level Language</a:t>
            </a:r>
            <a:r>
              <a:rPr lang="zh-CN" altLang="en-US" dirty="0"/>
              <a:t>）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面向问题的程序设计语言</a:t>
            </a:r>
          </a:p>
          <a:p>
            <a:pPr>
              <a:lnSpc>
                <a:spcPct val="90000"/>
              </a:lnSpc>
            </a:pPr>
            <a:r>
              <a:rPr lang="zh-CN" altLang="en-US" dirty="0"/>
              <a:t>汇编语言（</a:t>
            </a:r>
            <a:r>
              <a:rPr lang="en-US" altLang="zh-CN" dirty="0"/>
              <a:t>Assembly Language</a:t>
            </a:r>
            <a:r>
              <a:rPr lang="zh-CN" altLang="en-US" dirty="0"/>
              <a:t>）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将机器指令用助记符号代替而形成的一种语言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本质上是机器语言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优势：可以直接、有效地控制计算机硬件，容易产生运行速度快、指令序列短小的高效率目标程序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劣势：与处理器密切有关，需熟悉硬件和细节，编程繁琐，调试、维护、移植困难</a:t>
            </a:r>
          </a:p>
          <a:p>
            <a:pPr>
              <a:lnSpc>
                <a:spcPct val="90000"/>
              </a:lnSpc>
            </a:pPr>
            <a:r>
              <a:rPr lang="zh-CN" altLang="en-US" dirty="0"/>
              <a:t>机器语言（</a:t>
            </a:r>
            <a:r>
              <a:rPr lang="en-US" altLang="zh-CN" dirty="0"/>
              <a:t>Machine Language</a:t>
            </a:r>
            <a:r>
              <a:rPr lang="zh-CN" altLang="en-US" dirty="0"/>
              <a:t>）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底层的计算机语言，对应机器指令</a:t>
            </a:r>
          </a:p>
        </p:txBody>
      </p:sp>
      <p:sp>
        <p:nvSpPr>
          <p:cNvPr id="5" name="对角圆角矩形 4"/>
          <p:cNvSpPr/>
          <p:nvPr/>
        </p:nvSpPr>
        <p:spPr>
          <a:xfrm>
            <a:off x="1010071" y="111134"/>
            <a:ext cx="6022034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(1)  </a:t>
            </a:r>
            <a:r>
              <a:rPr lang="zh-CN" altLang="en-US" sz="3600" dirty="0"/>
              <a:t>计算机程序设计语言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1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1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1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1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1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15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15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439483" y="3212976"/>
            <a:ext cx="96010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总成绩 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= 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平时成绩*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20%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 +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实验成绩*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20%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 + 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考试成绩*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60%</a:t>
            </a:r>
            <a:endParaRPr lang="zh-CN" altLang="en-US" sz="2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73653" y="3721675"/>
            <a:ext cx="9834168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n"/>
            </a:pPr>
            <a:r>
              <a:rPr lang="zh-CN" altLang="en-US" sz="2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上机实验考核</a:t>
            </a:r>
            <a:endParaRPr lang="zh-CN" altLang="en-US" sz="2400" dirty="0" smtClean="0">
              <a:latin typeface="楷体" pitchFamily="49" charset="-122"/>
              <a:ea typeface="楷体" pitchFamily="49" charset="-122"/>
            </a:endParaRPr>
          </a:p>
          <a:p>
            <a:pPr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对于验证性实验当场提问验收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对于设计性实验要求学生分组进行讲解，把问题、思路、结果讲清楚并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进行适当演示</a:t>
            </a:r>
          </a:p>
        </p:txBody>
      </p:sp>
      <p:sp>
        <p:nvSpPr>
          <p:cNvPr id="8" name="矩形 7"/>
          <p:cNvSpPr/>
          <p:nvPr/>
        </p:nvSpPr>
        <p:spPr>
          <a:xfrm>
            <a:off x="1373652" y="5445224"/>
            <a:ext cx="973680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n"/>
            </a:pPr>
            <a:r>
              <a:rPr lang="zh-CN" altLang="en-US" sz="24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期末考试</a:t>
            </a:r>
          </a:p>
          <a:p>
            <a:pPr>
              <a:spcBef>
                <a:spcPts val="600"/>
              </a:spcBef>
            </a:pP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闭卷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1095340" y="71414"/>
            <a:ext cx="4568612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考核方法</a:t>
            </a:r>
          </a:p>
        </p:txBody>
      </p:sp>
      <p:graphicFrame>
        <p:nvGraphicFramePr>
          <p:cNvPr id="12" name="图表 11"/>
          <p:cNvGraphicFramePr/>
          <p:nvPr>
            <p:extLst>
              <p:ext uri="{D42A27DB-BD31-4B8C-83A1-F6EECF244321}">
                <p14:modId xmlns:p14="http://schemas.microsoft.com/office/powerpoint/2010/main" val="2348544469"/>
              </p:ext>
            </p:extLst>
          </p:nvPr>
        </p:nvGraphicFramePr>
        <p:xfrm>
          <a:off x="4007768" y="908720"/>
          <a:ext cx="4104456" cy="2474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398"/>
    </mc:Choice>
    <mc:Fallback xmlns="">
      <p:transition spd="slow" advTm="110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2276872"/>
            <a:ext cx="10397067" cy="839788"/>
          </a:xfrm>
        </p:spPr>
        <p:txBody>
          <a:bodyPr/>
          <a:lstStyle/>
          <a:p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540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031891"/>
            <a:ext cx="10363200" cy="4611687"/>
          </a:xfrm>
        </p:spPr>
        <p:txBody>
          <a:bodyPr/>
          <a:lstStyle/>
          <a:p>
            <a:r>
              <a:rPr lang="zh-CN" altLang="en-US" dirty="0"/>
              <a:t>教学目的</a:t>
            </a:r>
          </a:p>
          <a:p>
            <a:pPr lvl="1"/>
            <a:r>
              <a:rPr lang="zh-CN" altLang="en-US" dirty="0"/>
              <a:t>从软件角度更好地理解计算机工作原理</a:t>
            </a:r>
          </a:p>
          <a:p>
            <a:pPr lvl="1"/>
            <a:r>
              <a:rPr lang="zh-CN" altLang="en-US" dirty="0"/>
              <a:t>为相关课程提供基础知识</a:t>
            </a:r>
          </a:p>
          <a:p>
            <a:pPr lvl="1"/>
            <a:r>
              <a:rPr lang="zh-CN" altLang="en-US" dirty="0"/>
              <a:t>全面掌握计算机程序设计语言</a:t>
            </a:r>
          </a:p>
          <a:p>
            <a:r>
              <a:rPr lang="zh-CN" altLang="en-US" dirty="0"/>
              <a:t>应用价值</a:t>
            </a:r>
          </a:p>
          <a:p>
            <a:pPr lvl="1"/>
            <a:r>
              <a:rPr lang="zh-CN" altLang="en-US" dirty="0"/>
              <a:t>编写运行速度快、代码量小的高效程序</a:t>
            </a:r>
          </a:p>
          <a:p>
            <a:pPr lvl="1"/>
            <a:r>
              <a:rPr lang="zh-CN" altLang="en-US" dirty="0"/>
              <a:t>编写低层、直接控制硬件的程序</a:t>
            </a:r>
          </a:p>
          <a:p>
            <a:pPr lvl="1"/>
            <a:r>
              <a:rPr lang="zh-CN" altLang="en-US" dirty="0"/>
              <a:t>加解密、病毒防治等信息安全程序的编程分析</a:t>
            </a:r>
          </a:p>
          <a:p>
            <a:pPr lvl="1"/>
            <a:r>
              <a:rPr lang="zh-CN" altLang="en-US" dirty="0"/>
              <a:t>更好地使用高级语言编程</a:t>
            </a:r>
          </a:p>
        </p:txBody>
      </p:sp>
      <p:sp>
        <p:nvSpPr>
          <p:cNvPr id="540677" name="WordArt 5" descr="窄竖线"/>
          <p:cNvSpPr>
            <a:spLocks noChangeArrowheads="1" noChangeShapeType="1" noTextEdit="1"/>
          </p:cNvSpPr>
          <p:nvPr/>
        </p:nvSpPr>
        <p:spPr bwMode="auto">
          <a:xfrm>
            <a:off x="914400" y="5643578"/>
            <a:ext cx="10058400" cy="762000"/>
          </a:xfrm>
          <a:prstGeom prst="rect">
            <a:avLst/>
          </a:prstGeom>
        </p:spPr>
        <p:txBody>
          <a:bodyPr wrap="none" fromWordArt="1">
            <a:prstTxWarp prst="textCurveUp">
              <a:avLst>
                <a:gd name="adj" fmla="val 26042"/>
              </a:avLst>
            </a:prstTxWarp>
          </a:bodyPr>
          <a:lstStyle/>
          <a:p>
            <a:pPr algn="dist"/>
            <a:r>
              <a:rPr lang="zh-CN" altLang="en-US" sz="3600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pattFill prst="dashHorz">
                  <a:fgClr>
                    <a:srgbClr val="808080"/>
                  </a:fgClr>
                  <a:bgClr>
                    <a:srgbClr val="FFFF00"/>
                  </a:bgClr>
                </a:pattFill>
                <a:effectLst>
                  <a:outerShdw dist="45791" dir="2021404" algn="ctr" rotWithShape="0">
                    <a:srgbClr val="808080">
                      <a:alpha val="80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汇编语言在低层（</a:t>
            </a:r>
            <a:r>
              <a:rPr lang="en-US" altLang="zh-CN" sz="3600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pattFill prst="dashHorz">
                  <a:fgClr>
                    <a:srgbClr val="808080"/>
                  </a:fgClr>
                  <a:bgClr>
                    <a:srgbClr val="FFFF00"/>
                  </a:bgClr>
                </a:pattFill>
                <a:effectLst>
                  <a:outerShdw dist="45791" dir="2021404" algn="ctr" rotWithShape="0">
                    <a:srgbClr val="808080">
                      <a:alpha val="80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Low Level</a:t>
            </a:r>
            <a:r>
              <a:rPr lang="zh-CN" altLang="en-US" sz="3600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pattFill prst="dashHorz">
                  <a:fgClr>
                    <a:srgbClr val="808080"/>
                  </a:fgClr>
                  <a:bgClr>
                    <a:srgbClr val="FFFF00"/>
                  </a:bgClr>
                </a:pattFill>
                <a:effectLst>
                  <a:outerShdw dist="45791" dir="2021404" algn="ctr" rotWithShape="0">
                    <a:srgbClr val="808080">
                      <a:alpha val="80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）但不低级</a:t>
            </a:r>
          </a:p>
        </p:txBody>
      </p:sp>
      <p:sp>
        <p:nvSpPr>
          <p:cNvPr id="5" name="对角圆角矩形 4"/>
          <p:cNvSpPr/>
          <p:nvPr/>
        </p:nvSpPr>
        <p:spPr>
          <a:xfrm>
            <a:off x="1010070" y="111134"/>
            <a:ext cx="6742113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smtClean="0"/>
              <a:t>(2) </a:t>
            </a:r>
            <a:r>
              <a:rPr lang="zh-CN" altLang="en-US" sz="3600" smtClean="0"/>
              <a:t>学习汇编语言有什么用途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advClick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0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0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0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0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0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0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0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0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0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40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67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9376" y="1412776"/>
            <a:ext cx="11377264" cy="4572000"/>
          </a:xfrm>
        </p:spPr>
        <p:txBody>
          <a:bodyPr/>
          <a:lstStyle/>
          <a:p>
            <a:pPr algn="just"/>
            <a:r>
              <a:rPr lang="zh-CN" altLang="en-US" dirty="0"/>
              <a:t>任何一个由软件所完成的操作也可以直接由硬件来实现，任何一条由硬件所执行的指令也能用软件来完成</a:t>
            </a:r>
          </a:p>
          <a:p>
            <a:pPr algn="just"/>
            <a:r>
              <a:rPr lang="zh-CN" altLang="en-US" dirty="0"/>
              <a:t>软硬件在逻辑功能上的等价，并不意味着性能和成本的等价</a:t>
            </a:r>
          </a:p>
          <a:p>
            <a:pPr lvl="1" algn="just"/>
            <a:r>
              <a:rPr lang="zh-CN" altLang="en-US" dirty="0"/>
              <a:t>软件易于实现各种逻辑和运算功能，但是往往速度较慢</a:t>
            </a:r>
          </a:p>
          <a:p>
            <a:pPr lvl="1" algn="just"/>
            <a:r>
              <a:rPr lang="zh-CN" altLang="en-US" dirty="0"/>
              <a:t>硬件则可以高速实现逻辑和运算功能，</a:t>
            </a:r>
            <a:r>
              <a:rPr lang="zh-CN" altLang="en-US" dirty="0" smtClean="0"/>
              <a:t>但难以</a:t>
            </a:r>
            <a:r>
              <a:rPr lang="zh-CN" altLang="en-US" dirty="0"/>
              <a:t>实现复杂功能或计算</a:t>
            </a:r>
          </a:p>
        </p:txBody>
      </p:sp>
      <p:sp>
        <p:nvSpPr>
          <p:cNvPr id="4" name="对角圆角矩形 3"/>
          <p:cNvSpPr/>
          <p:nvPr/>
        </p:nvSpPr>
        <p:spPr>
          <a:xfrm>
            <a:off x="1010070" y="111134"/>
            <a:ext cx="6742113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(3) </a:t>
            </a:r>
            <a:r>
              <a:rPr lang="zh-CN" altLang="en-US" sz="3600" dirty="0"/>
              <a:t>软件与硬件的等价性原理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5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5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5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5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084" y="1143000"/>
            <a:ext cx="11074400" cy="1295400"/>
          </a:xfrm>
        </p:spPr>
        <p:txBody>
          <a:bodyPr/>
          <a:lstStyle/>
          <a:p>
            <a:r>
              <a:rPr lang="en-US" altLang="zh-CN" dirty="0"/>
              <a:t>Windows</a:t>
            </a:r>
            <a:r>
              <a:rPr lang="zh-CN" altLang="en-US" dirty="0"/>
              <a:t>操作系统平台</a:t>
            </a:r>
          </a:p>
          <a:p>
            <a:r>
              <a:rPr lang="en-US" altLang="zh-CN" dirty="0"/>
              <a:t>MASM 6.15</a:t>
            </a:r>
            <a:r>
              <a:rPr lang="zh-CN" altLang="en-US" dirty="0"/>
              <a:t>汇编程序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016001" y="1981201"/>
            <a:ext cx="10801351" cy="4600575"/>
            <a:chOff x="158" y="981"/>
            <a:chExt cx="5103" cy="2898"/>
          </a:xfrm>
        </p:grpSpPr>
        <p:sp>
          <p:nvSpPr>
            <p:cNvPr id="490509" name="Oval 13"/>
            <p:cNvSpPr>
              <a:spLocks noChangeArrowheads="1"/>
            </p:cNvSpPr>
            <p:nvPr/>
          </p:nvSpPr>
          <p:spPr bwMode="auto">
            <a:xfrm>
              <a:off x="158" y="1525"/>
              <a:ext cx="2914" cy="23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zh-CN" sz="240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0510" name="Oval 14"/>
            <p:cNvSpPr>
              <a:spLocks noChangeArrowheads="1"/>
            </p:cNvSpPr>
            <p:nvPr/>
          </p:nvSpPr>
          <p:spPr bwMode="auto">
            <a:xfrm>
              <a:off x="516" y="2147"/>
              <a:ext cx="2222" cy="161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zh-CN" sz="240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0511" name="Oval 15"/>
            <p:cNvSpPr>
              <a:spLocks noChangeArrowheads="1"/>
            </p:cNvSpPr>
            <p:nvPr/>
          </p:nvSpPr>
          <p:spPr bwMode="auto">
            <a:xfrm>
              <a:off x="875" y="2644"/>
              <a:ext cx="1481" cy="99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zh-CN" sz="240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0512" name="Oval 16"/>
            <p:cNvSpPr>
              <a:spLocks noChangeArrowheads="1"/>
            </p:cNvSpPr>
            <p:nvPr/>
          </p:nvSpPr>
          <p:spPr bwMode="auto">
            <a:xfrm>
              <a:off x="1137" y="3048"/>
              <a:ext cx="908" cy="43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996633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 sz="2400">
                  <a:latin typeface="Verdana" panose="020B0604030504040204" pitchFamily="34" charset="0"/>
                  <a:ea typeface="宋体" panose="02010600030101010101" pitchFamily="2" charset="-122"/>
                </a:rPr>
                <a:t>硬件</a:t>
              </a:r>
              <a:endParaRPr lang="en-US" altLang="zh-CN" sz="240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0513" name="Oval 17"/>
            <p:cNvSpPr>
              <a:spLocks noChangeArrowheads="1"/>
            </p:cNvSpPr>
            <p:nvPr/>
          </p:nvSpPr>
          <p:spPr bwMode="auto">
            <a:xfrm>
              <a:off x="1113" y="2675"/>
              <a:ext cx="908" cy="373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96633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2400">
                  <a:latin typeface="Verdana" panose="020B0604030504040204" pitchFamily="34" charset="0"/>
                  <a:ea typeface="宋体" panose="02010600030101010101" pitchFamily="2" charset="-122"/>
                </a:rPr>
                <a:t>BIOS</a:t>
              </a:r>
            </a:p>
          </p:txBody>
        </p:sp>
        <p:sp>
          <p:nvSpPr>
            <p:cNvPr id="490514" name="AutoShape 18"/>
            <p:cNvSpPr>
              <a:spLocks noChangeArrowheads="1"/>
            </p:cNvSpPr>
            <p:nvPr/>
          </p:nvSpPr>
          <p:spPr bwMode="auto">
            <a:xfrm>
              <a:off x="3645" y="1867"/>
              <a:ext cx="1576" cy="434"/>
            </a:xfrm>
            <a:prstGeom prst="flowChartAlternate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 sz="2400">
                  <a:latin typeface="Verdana" panose="020B0604030504040204" pitchFamily="34" charset="0"/>
                  <a:ea typeface="宋体" panose="02010600030101010101" pitchFamily="2" charset="-122"/>
                </a:rPr>
                <a:t>应用程序</a:t>
              </a:r>
              <a:endParaRPr lang="en-US" altLang="zh-CN" sz="240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0515" name="AutoShape 19"/>
            <p:cNvSpPr>
              <a:spLocks noChangeArrowheads="1"/>
            </p:cNvSpPr>
            <p:nvPr/>
          </p:nvSpPr>
          <p:spPr bwMode="auto">
            <a:xfrm>
              <a:off x="3696" y="981"/>
              <a:ext cx="1565" cy="559"/>
            </a:xfrm>
            <a:prstGeom prst="flowChartProcess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966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r>
                <a:rPr lang="en-US" altLang="zh-CN" sz="2400" dirty="0">
                  <a:latin typeface="Verdana" panose="020B0604030504040204" pitchFamily="34" charset="0"/>
                  <a:ea typeface="宋体" panose="02010600030101010101" pitchFamily="2" charset="-122"/>
                </a:rPr>
                <a:t>*.ASM, *.OBJ</a:t>
              </a:r>
            </a:p>
            <a:p>
              <a:pPr algn="l"/>
              <a:r>
                <a:rPr lang="en-US" altLang="zh-CN" sz="2400" dirty="0">
                  <a:latin typeface="Verdana" panose="020B0604030504040204" pitchFamily="34" charset="0"/>
                  <a:ea typeface="宋体" panose="02010600030101010101" pitchFamily="2" charset="-122"/>
                </a:rPr>
                <a:t>*.LST, *.EXE</a:t>
              </a:r>
            </a:p>
          </p:txBody>
        </p:sp>
        <p:sp>
          <p:nvSpPr>
            <p:cNvPr id="490516" name="Oval 20"/>
            <p:cNvSpPr>
              <a:spLocks noChangeArrowheads="1"/>
            </p:cNvSpPr>
            <p:nvPr/>
          </p:nvSpPr>
          <p:spPr bwMode="auto">
            <a:xfrm>
              <a:off x="1162" y="2208"/>
              <a:ext cx="907" cy="373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96633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 sz="2400">
                  <a:latin typeface="Verdana" panose="020B0604030504040204" pitchFamily="34" charset="0"/>
                  <a:ea typeface="宋体" panose="02010600030101010101" pitchFamily="2" charset="-122"/>
                </a:rPr>
                <a:t>操作系统</a:t>
              </a:r>
              <a:endParaRPr lang="en-US" altLang="zh-CN" sz="240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0517" name="AutoShape 21"/>
            <p:cNvSpPr>
              <a:spLocks noChangeArrowheads="1"/>
            </p:cNvSpPr>
            <p:nvPr/>
          </p:nvSpPr>
          <p:spPr bwMode="auto">
            <a:xfrm>
              <a:off x="350" y="1588"/>
              <a:ext cx="2484" cy="559"/>
            </a:xfrm>
            <a:prstGeom prst="flowChartProcess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966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 sz="24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编辑程序，汇编程序</a:t>
              </a:r>
            </a:p>
            <a:p>
              <a:r>
                <a:rPr lang="zh-CN" altLang="en-US" sz="24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连接程序，调试程序</a:t>
              </a:r>
              <a:endParaRPr lang="en-US" altLang="zh-CN" sz="2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0518" name="Line 22"/>
            <p:cNvSpPr>
              <a:spLocks noChangeShapeType="1"/>
            </p:cNvSpPr>
            <p:nvPr/>
          </p:nvSpPr>
          <p:spPr bwMode="auto">
            <a:xfrm>
              <a:off x="2451" y="1929"/>
              <a:ext cx="1171" cy="155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0519" name="Line 23"/>
            <p:cNvSpPr>
              <a:spLocks noChangeShapeType="1"/>
            </p:cNvSpPr>
            <p:nvPr/>
          </p:nvSpPr>
          <p:spPr bwMode="auto">
            <a:xfrm flipV="1">
              <a:off x="1925" y="2178"/>
              <a:ext cx="1672" cy="217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0520" name="Line 24"/>
            <p:cNvSpPr>
              <a:spLocks noChangeShapeType="1"/>
            </p:cNvSpPr>
            <p:nvPr/>
          </p:nvSpPr>
          <p:spPr bwMode="auto">
            <a:xfrm flipV="1">
              <a:off x="1948" y="2271"/>
              <a:ext cx="1625" cy="559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0521" name="Line 25"/>
            <p:cNvSpPr>
              <a:spLocks noChangeShapeType="1"/>
            </p:cNvSpPr>
            <p:nvPr/>
          </p:nvSpPr>
          <p:spPr bwMode="auto">
            <a:xfrm flipV="1">
              <a:off x="4490" y="1525"/>
              <a:ext cx="48" cy="311"/>
            </a:xfrm>
            <a:prstGeom prst="line">
              <a:avLst/>
            </a:prstGeom>
            <a:noFill/>
            <a:ln w="57150" cmpd="thinThick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" name="对角圆角矩形 18"/>
          <p:cNvSpPr/>
          <p:nvPr/>
        </p:nvSpPr>
        <p:spPr>
          <a:xfrm>
            <a:off x="1010070" y="111134"/>
            <a:ext cx="6742113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1.3.5 </a:t>
            </a:r>
            <a:r>
              <a:rPr lang="zh-CN" altLang="en-US" sz="3600" dirty="0"/>
              <a:t>微型计算机的软件系统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424" y="980728"/>
            <a:ext cx="10363200" cy="4611687"/>
          </a:xfrm>
        </p:spPr>
        <p:txBody>
          <a:bodyPr/>
          <a:lstStyle/>
          <a:p>
            <a:r>
              <a:rPr lang="zh-CN" altLang="en-US" dirty="0"/>
              <a:t>操作系统管理着系统的软硬件资源</a:t>
            </a:r>
          </a:p>
          <a:p>
            <a:pPr lvl="1"/>
            <a:r>
              <a:rPr lang="zh-CN" altLang="en-US" dirty="0"/>
              <a:t>为用户提供使用机器的交互界面</a:t>
            </a:r>
          </a:p>
          <a:p>
            <a:pPr lvl="1"/>
            <a:r>
              <a:rPr lang="zh-CN" altLang="en-US" dirty="0"/>
              <a:t>为程序员使用资源提供可供调用的驱动程序</a:t>
            </a:r>
          </a:p>
          <a:p>
            <a:pPr lvl="1"/>
            <a:r>
              <a:rPr lang="zh-CN" altLang="en-US" dirty="0"/>
              <a:t>为其他程序构建稳定的运行平台</a:t>
            </a:r>
          </a:p>
          <a:p>
            <a:r>
              <a:rPr lang="en-US" altLang="zh-CN" dirty="0"/>
              <a:t>32</a:t>
            </a:r>
            <a:r>
              <a:rPr lang="zh-CN" altLang="en-US" dirty="0"/>
              <a:t>位控制台环境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tx2"/>
                </a:solidFill>
              </a:rPr>
              <a:t>%</a:t>
            </a:r>
            <a:r>
              <a:rPr lang="en-US" altLang="zh-CN" dirty="0" err="1">
                <a:solidFill>
                  <a:schemeClr val="tx2"/>
                </a:solidFill>
              </a:rPr>
              <a:t>SystemRoot</a:t>
            </a:r>
            <a:r>
              <a:rPr lang="en-US" altLang="zh-CN" dirty="0">
                <a:solidFill>
                  <a:schemeClr val="tx2"/>
                </a:solidFill>
              </a:rPr>
              <a:t>%\system32\cmd.exe</a:t>
            </a:r>
            <a:endParaRPr lang="zh-CN" altLang="en-US" dirty="0">
              <a:solidFill>
                <a:schemeClr val="tx2"/>
              </a:solidFill>
            </a:endParaRPr>
          </a:p>
          <a:p>
            <a:r>
              <a:rPr lang="en-US" altLang="zh-CN" dirty="0"/>
              <a:t>16</a:t>
            </a:r>
            <a:r>
              <a:rPr lang="zh-CN" altLang="en-US" dirty="0"/>
              <a:t>位模拟</a:t>
            </a:r>
            <a:r>
              <a:rPr lang="en-US" altLang="zh-CN" dirty="0"/>
              <a:t>DOS</a:t>
            </a:r>
            <a:r>
              <a:rPr lang="zh-CN" altLang="en-US" dirty="0"/>
              <a:t>环境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tx2"/>
                </a:solidFill>
              </a:rPr>
              <a:t>%SystemRoot%\system32\command.com</a:t>
            </a:r>
            <a:endParaRPr lang="zh-CN" altLang="en-US" dirty="0"/>
          </a:p>
        </p:txBody>
      </p:sp>
      <p:sp>
        <p:nvSpPr>
          <p:cNvPr id="510981" name="AutoShape 5"/>
          <p:cNvSpPr>
            <a:spLocks noChangeArrowheads="1"/>
          </p:cNvSpPr>
          <p:nvPr/>
        </p:nvSpPr>
        <p:spPr bwMode="auto">
          <a:xfrm>
            <a:off x="2639616" y="5373216"/>
            <a:ext cx="8940800" cy="1066800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12700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>
              <a:spcBef>
                <a:spcPct val="20000"/>
              </a:spcBef>
            </a:pPr>
            <a:r>
              <a:rPr lang="en-US" altLang="zh-CN" sz="2800">
                <a:ea typeface="宋体" panose="02010600030101010101" pitchFamily="2" charset="-122"/>
              </a:rPr>
              <a:t>32</a:t>
            </a:r>
            <a:r>
              <a:rPr lang="zh-CN" altLang="en-US" sz="2800">
                <a:ea typeface="宋体" panose="02010600030101010101" pitchFamily="2" charset="-122"/>
              </a:rPr>
              <a:t>位控制台环境和</a:t>
            </a:r>
            <a:r>
              <a:rPr lang="en-US" altLang="zh-CN" sz="2800">
                <a:ea typeface="宋体" panose="02010600030101010101" pitchFamily="2" charset="-122"/>
              </a:rPr>
              <a:t>16</a:t>
            </a:r>
            <a:r>
              <a:rPr lang="zh-CN" altLang="en-US" sz="2800">
                <a:ea typeface="宋体" panose="02010600030101010101" pitchFamily="2" charset="-122"/>
              </a:rPr>
              <a:t>位模拟</a:t>
            </a:r>
            <a:r>
              <a:rPr lang="en-US" altLang="zh-CN" sz="2800">
                <a:ea typeface="宋体" panose="02010600030101010101" pitchFamily="2" charset="-122"/>
              </a:rPr>
              <a:t>DOS</a:t>
            </a:r>
            <a:r>
              <a:rPr lang="zh-CN" altLang="en-US" sz="2800">
                <a:ea typeface="宋体" panose="02010600030101010101" pitchFamily="2" charset="-122"/>
              </a:rPr>
              <a:t>环境</a:t>
            </a:r>
          </a:p>
          <a:p>
            <a:pPr>
              <a:spcBef>
                <a:spcPct val="20000"/>
              </a:spcBef>
            </a:pPr>
            <a:r>
              <a:rPr lang="zh-CN" altLang="en-US" sz="2800">
                <a:ea typeface="宋体" panose="02010600030101010101" pitchFamily="2" charset="-122"/>
              </a:rPr>
              <a:t>两种基本功能和界面一致，但本质不同</a:t>
            </a:r>
          </a:p>
        </p:txBody>
      </p:sp>
      <p:sp>
        <p:nvSpPr>
          <p:cNvPr id="5" name="对角圆角矩形 4"/>
          <p:cNvSpPr/>
          <p:nvPr/>
        </p:nvSpPr>
        <p:spPr>
          <a:xfrm>
            <a:off x="1010070" y="111134"/>
            <a:ext cx="6742113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1. </a:t>
            </a:r>
            <a:r>
              <a:rPr lang="zh-CN" altLang="en-US" sz="3600" dirty="0"/>
              <a:t>操作系统（</a:t>
            </a:r>
            <a:r>
              <a:rPr lang="en-US" altLang="zh-CN" sz="3600" dirty="0"/>
              <a:t>Operating System</a:t>
            </a:r>
            <a:r>
              <a:rPr lang="zh-CN" altLang="en-US" sz="3600" dirty="0"/>
              <a:t>）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11424" y="980728"/>
            <a:ext cx="10363200" cy="4611687"/>
          </a:xfrm>
        </p:spPr>
        <p:txBody>
          <a:bodyPr/>
          <a:lstStyle/>
          <a:p>
            <a:r>
              <a:rPr lang="zh-CN" altLang="en-US" dirty="0"/>
              <a:t>将汇编语言源程序转换为机器代码</a:t>
            </a:r>
          </a:p>
          <a:p>
            <a:r>
              <a:rPr lang="zh-CN" altLang="en-US" dirty="0"/>
              <a:t>微软宏汇编程序</a:t>
            </a:r>
            <a:r>
              <a:rPr lang="en-US" altLang="zh-CN" dirty="0"/>
              <a:t>MASM</a:t>
            </a:r>
          </a:p>
          <a:p>
            <a:pPr lvl="1"/>
            <a:r>
              <a:rPr lang="en-US" altLang="zh-CN" dirty="0"/>
              <a:t>MASM 6.11</a:t>
            </a:r>
            <a:r>
              <a:rPr lang="zh-CN" altLang="en-US" dirty="0"/>
              <a:t>是最后一个独立发行的</a:t>
            </a:r>
            <a:r>
              <a:rPr lang="en-US" altLang="zh-CN" dirty="0"/>
              <a:t>MASM</a:t>
            </a:r>
            <a:r>
              <a:rPr lang="zh-CN" altLang="en-US" dirty="0"/>
              <a:t>软件包 </a:t>
            </a:r>
            <a:endParaRPr lang="en-US" altLang="zh-CN" dirty="0"/>
          </a:p>
          <a:p>
            <a:pPr lvl="1"/>
            <a:r>
              <a:rPr lang="en-US" altLang="zh-CN" dirty="0"/>
              <a:t>MASM 6.15</a:t>
            </a:r>
            <a:r>
              <a:rPr lang="zh-CN" altLang="en-US" dirty="0"/>
              <a:t>来自</a:t>
            </a:r>
            <a:r>
              <a:rPr lang="en-US" altLang="zh-CN" dirty="0"/>
              <a:t>Visual C++6.0</a:t>
            </a:r>
            <a:r>
              <a:rPr lang="zh-CN" altLang="en-US" dirty="0"/>
              <a:t>，支持到</a:t>
            </a:r>
            <a:r>
              <a:rPr lang="en-US" altLang="zh-CN" dirty="0"/>
              <a:t>Pentium 4</a:t>
            </a:r>
            <a:r>
              <a:rPr lang="zh-CN" altLang="en-US" dirty="0"/>
              <a:t>的</a:t>
            </a:r>
            <a:r>
              <a:rPr lang="en-US" altLang="zh-CN" dirty="0"/>
              <a:t>SSE2</a:t>
            </a:r>
            <a:r>
              <a:rPr lang="zh-CN" altLang="en-US" dirty="0"/>
              <a:t>指令系统</a:t>
            </a:r>
          </a:p>
          <a:p>
            <a:pPr lvl="1"/>
            <a:r>
              <a:rPr lang="en-US" altLang="zh-CN" dirty="0"/>
              <a:t>Visual C++.NET 2005</a:t>
            </a:r>
            <a:r>
              <a:rPr lang="zh-CN" altLang="en-US" dirty="0"/>
              <a:t>提供</a:t>
            </a:r>
          </a:p>
          <a:p>
            <a:pPr lvl="2"/>
            <a:r>
              <a:rPr lang="zh-CN" altLang="en-US" dirty="0"/>
              <a:t>支持</a:t>
            </a:r>
            <a:r>
              <a:rPr lang="en-US" altLang="zh-CN" dirty="0"/>
              <a:t>SSE3</a:t>
            </a:r>
            <a:r>
              <a:rPr lang="zh-CN" altLang="en-US" dirty="0"/>
              <a:t>指令的</a:t>
            </a:r>
            <a:r>
              <a:rPr lang="en-US" altLang="zh-CN" dirty="0"/>
              <a:t>MASM 8.0</a:t>
            </a:r>
          </a:p>
          <a:p>
            <a:pPr lvl="2"/>
            <a:r>
              <a:rPr lang="zh-CN" altLang="en-US" dirty="0"/>
              <a:t>支持</a:t>
            </a:r>
            <a:r>
              <a:rPr lang="en-US" altLang="zh-CN" dirty="0"/>
              <a:t>64</a:t>
            </a:r>
            <a:r>
              <a:rPr lang="zh-CN" altLang="en-US" dirty="0"/>
              <a:t>位指令的</a:t>
            </a:r>
            <a:r>
              <a:rPr lang="en-US" altLang="zh-CN" dirty="0"/>
              <a:t>ML64.EXE</a:t>
            </a:r>
            <a:r>
              <a:rPr lang="zh-CN" altLang="en-US" dirty="0"/>
              <a:t>程序</a:t>
            </a:r>
          </a:p>
        </p:txBody>
      </p:sp>
      <p:pic>
        <p:nvPicPr>
          <p:cNvPr id="512006" name="Picture 6" descr="01-1-d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4777233"/>
            <a:ext cx="4445000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08" name="AutoShape 8"/>
          <p:cNvSpPr>
            <a:spLocks noChangeArrowheads="1"/>
          </p:cNvSpPr>
          <p:nvPr/>
        </p:nvSpPr>
        <p:spPr bwMode="auto">
          <a:xfrm>
            <a:off x="1052566" y="5214253"/>
            <a:ext cx="4978400" cy="1066800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12700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>
              <a:spcBef>
                <a:spcPct val="20000"/>
              </a:spcBef>
            </a:pPr>
            <a:r>
              <a:rPr lang="zh-CN" altLang="en-US" sz="2800">
                <a:ea typeface="宋体" panose="02010600030101010101" pitchFamily="2" charset="-122"/>
              </a:rPr>
              <a:t>本教材配套开发环境</a:t>
            </a:r>
          </a:p>
          <a:p>
            <a:pPr>
              <a:spcBef>
                <a:spcPct val="20000"/>
              </a:spcBef>
            </a:pPr>
            <a:r>
              <a:rPr lang="en-US" altLang="zh-CN" sz="2800">
                <a:ea typeface="宋体" panose="02010600030101010101" pitchFamily="2" charset="-122"/>
              </a:rPr>
              <a:t>MASM 6.15</a:t>
            </a:r>
            <a:r>
              <a:rPr lang="zh-CN" altLang="en-US" sz="2800">
                <a:ea typeface="宋体" panose="02010600030101010101" pitchFamily="2" charset="-122"/>
              </a:rPr>
              <a:t>汇编系统</a:t>
            </a:r>
          </a:p>
        </p:txBody>
      </p:sp>
      <p:sp>
        <p:nvSpPr>
          <p:cNvPr id="6" name="对角圆角矩形 5"/>
          <p:cNvSpPr/>
          <p:nvPr/>
        </p:nvSpPr>
        <p:spPr>
          <a:xfrm>
            <a:off x="1010071" y="111134"/>
            <a:ext cx="3573762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2. </a:t>
            </a:r>
            <a:r>
              <a:rPr lang="zh-CN" altLang="en-US" sz="3600" dirty="0"/>
              <a:t>汇编程序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424" y="980728"/>
            <a:ext cx="10363200" cy="4611687"/>
          </a:xfrm>
        </p:spPr>
        <p:txBody>
          <a:bodyPr/>
          <a:lstStyle/>
          <a:p>
            <a:r>
              <a:rPr lang="zh-CN" altLang="en-US" sz="2800" dirty="0">
                <a:solidFill>
                  <a:srgbClr val="006600"/>
                </a:solidFill>
              </a:rPr>
              <a:t>目录</a:t>
            </a:r>
            <a:r>
              <a:rPr lang="zh-CN" altLang="en-US" sz="2800" dirty="0"/>
              <a:t>（</a:t>
            </a:r>
            <a:r>
              <a:rPr lang="en-US" altLang="zh-CN" sz="2800" dirty="0"/>
              <a:t>Directory</a:t>
            </a:r>
            <a:r>
              <a:rPr lang="zh-CN" altLang="en-US" sz="2800" dirty="0"/>
              <a:t>）：管理磁盘上文件的</a:t>
            </a:r>
            <a:r>
              <a:rPr lang="zh-CN" altLang="en-US" sz="2800" dirty="0">
                <a:solidFill>
                  <a:srgbClr val="006600"/>
                </a:solidFill>
              </a:rPr>
              <a:t>文件夹</a:t>
            </a:r>
          </a:p>
          <a:p>
            <a:r>
              <a:rPr lang="zh-CN" altLang="en-US" sz="2800" dirty="0"/>
              <a:t>路径（</a:t>
            </a:r>
            <a:r>
              <a:rPr lang="en-US" altLang="zh-CN" sz="2800" dirty="0"/>
              <a:t>Path</a:t>
            </a:r>
            <a:r>
              <a:rPr lang="zh-CN" altLang="en-US" sz="2800" dirty="0"/>
              <a:t>）：分区</a:t>
            </a:r>
            <a:r>
              <a:rPr lang="en-US" altLang="zh-CN" sz="2800" dirty="0"/>
              <a:t>:\</a:t>
            </a:r>
            <a:r>
              <a:rPr lang="zh-CN" altLang="en-US" sz="2800" dirty="0"/>
              <a:t>根目录</a:t>
            </a:r>
            <a:r>
              <a:rPr lang="en-US" altLang="zh-CN" sz="2800" dirty="0"/>
              <a:t>\</a:t>
            </a:r>
            <a:r>
              <a:rPr lang="zh-CN" altLang="en-US" sz="2800" dirty="0"/>
              <a:t>子目录</a:t>
            </a:r>
            <a:r>
              <a:rPr lang="en-US" altLang="zh-CN" sz="2800" dirty="0"/>
              <a:t>\</a:t>
            </a:r>
            <a:r>
              <a:rPr lang="zh-CN" altLang="en-US" sz="2800" dirty="0"/>
              <a:t>文件名</a:t>
            </a:r>
            <a:endParaRPr lang="zh-CN" altLang="en-US" sz="2800" dirty="0">
              <a:solidFill>
                <a:srgbClr val="0000CC"/>
              </a:solidFill>
            </a:endParaRPr>
          </a:p>
          <a:p>
            <a:pPr lvl="1"/>
            <a:r>
              <a:rPr lang="zh-CN" altLang="en-US" sz="2400" dirty="0"/>
              <a:t>绝对路径：文件的完整路径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tx2"/>
                </a:solidFill>
              </a:rPr>
              <a:t>d:\masm\progs\eg0201.asm</a:t>
            </a:r>
            <a:endParaRPr lang="zh-CN" altLang="en-US" dirty="0">
              <a:solidFill>
                <a:schemeClr val="tx2"/>
              </a:solidFill>
            </a:endParaRPr>
          </a:p>
          <a:p>
            <a:pPr lvl="1"/>
            <a:r>
              <a:rPr lang="zh-CN" altLang="en-US" sz="2400" dirty="0"/>
              <a:t>相对路径：相对当前目录的路径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 err="1">
                <a:solidFill>
                  <a:schemeClr val="tx2"/>
                </a:solidFill>
              </a:rPr>
              <a:t>progs</a:t>
            </a:r>
            <a:r>
              <a:rPr lang="en-US" altLang="zh-CN" dirty="0">
                <a:solidFill>
                  <a:schemeClr val="tx2"/>
                </a:solidFill>
              </a:rPr>
              <a:t>\eg0201.asm</a:t>
            </a:r>
            <a:endParaRPr lang="zh-CN" altLang="en-US" dirty="0">
              <a:solidFill>
                <a:schemeClr val="tx2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tx2"/>
                </a:solidFill>
              </a:rPr>
              <a:t>..\bin\ml.exe</a:t>
            </a:r>
            <a:endParaRPr lang="zh-CN" altLang="en-US" dirty="0">
              <a:solidFill>
                <a:schemeClr val="tx2"/>
              </a:solidFill>
            </a:endParaRPr>
          </a:p>
          <a:p>
            <a:r>
              <a:rPr lang="zh-CN" altLang="en-US" sz="2800" dirty="0"/>
              <a:t>转换分区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tx2"/>
                </a:solidFill>
              </a:rPr>
              <a:t>d:</a:t>
            </a:r>
          </a:p>
          <a:p>
            <a:r>
              <a:rPr lang="zh-CN" altLang="en-US" sz="2800" dirty="0"/>
              <a:t>进入当前目录（</a:t>
            </a:r>
            <a:r>
              <a:rPr lang="en-US" altLang="zh-CN" sz="2800" dirty="0"/>
              <a:t>Current Directory</a:t>
            </a:r>
            <a:r>
              <a:rPr lang="zh-CN" altLang="en-US" sz="2800" dirty="0"/>
              <a:t>）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tx2"/>
                </a:solidFill>
              </a:rPr>
              <a:t>cd \</a:t>
            </a:r>
            <a:r>
              <a:rPr lang="en-US" altLang="zh-CN" dirty="0" err="1">
                <a:solidFill>
                  <a:schemeClr val="tx2"/>
                </a:solidFill>
              </a:rPr>
              <a:t>masm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513028" name="AutoShape 4"/>
          <p:cNvSpPr>
            <a:spLocks noChangeArrowheads="1"/>
          </p:cNvSpPr>
          <p:nvPr/>
        </p:nvSpPr>
        <p:spPr bwMode="auto">
          <a:xfrm>
            <a:off x="5588000" y="5943600"/>
            <a:ext cx="6299200" cy="609600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12700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>
              <a:spcBef>
                <a:spcPct val="20000"/>
              </a:spcBef>
            </a:pPr>
            <a:r>
              <a:rPr lang="zh-CN" altLang="en-US" sz="2800">
                <a:solidFill>
                  <a:srgbClr val="006600"/>
                </a:solidFill>
                <a:ea typeface="宋体" panose="02010600030101010101" pitchFamily="2" charset="-122"/>
              </a:rPr>
              <a:t>专业领域应该使用专业术语</a:t>
            </a:r>
          </a:p>
        </p:txBody>
      </p:sp>
      <p:sp>
        <p:nvSpPr>
          <p:cNvPr id="5" name="对角圆角矩形 4"/>
          <p:cNvSpPr/>
          <p:nvPr/>
        </p:nvSpPr>
        <p:spPr>
          <a:xfrm>
            <a:off x="1010071" y="111134"/>
            <a:ext cx="3573762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3. </a:t>
            </a:r>
            <a:r>
              <a:rPr lang="zh-CN" altLang="en-US" sz="3600" dirty="0"/>
              <a:t>文件路径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424" y="1052736"/>
            <a:ext cx="10363200" cy="46116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/>
              <a:t>32</a:t>
            </a:r>
            <a:r>
              <a:rPr lang="zh-CN" altLang="en-US"/>
              <a:t>位控制台或</a:t>
            </a:r>
            <a:r>
              <a:rPr lang="en-US" altLang="zh-CN"/>
              <a:t>DOS</a:t>
            </a:r>
            <a:r>
              <a:rPr lang="zh-CN" altLang="en-US"/>
              <a:t>环境本身具有的、直接支持的命令，即驻留主存的命令</a:t>
            </a:r>
          </a:p>
          <a:p>
            <a:pPr>
              <a:lnSpc>
                <a:spcPct val="90000"/>
              </a:lnSpc>
            </a:pPr>
            <a:r>
              <a:rPr lang="zh-CN" altLang="en-US"/>
              <a:t>使用方法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0000CC"/>
                </a:solidFill>
              </a:rPr>
              <a:t>命令关键字 参数选项</a:t>
            </a:r>
          </a:p>
          <a:p>
            <a:pPr>
              <a:lnSpc>
                <a:spcPct val="90000"/>
              </a:lnSpc>
            </a:pPr>
            <a:r>
              <a:rPr lang="zh-CN" altLang="en-US"/>
              <a:t>常用命令</a:t>
            </a:r>
          </a:p>
          <a:p>
            <a:pPr lvl="1">
              <a:lnSpc>
                <a:spcPct val="90000"/>
              </a:lnSpc>
            </a:pPr>
            <a:r>
              <a:rPr lang="zh-CN" altLang="en-US"/>
              <a:t>改变目录</a:t>
            </a:r>
            <a:r>
              <a:rPr lang="en-US" altLang="zh-CN"/>
              <a:t>CD</a:t>
            </a:r>
          </a:p>
          <a:p>
            <a:pPr lvl="1">
              <a:lnSpc>
                <a:spcPct val="90000"/>
              </a:lnSpc>
            </a:pPr>
            <a:r>
              <a:rPr lang="zh-CN" altLang="en-US"/>
              <a:t>文件列表</a:t>
            </a:r>
            <a:r>
              <a:rPr lang="en-US" altLang="zh-CN"/>
              <a:t>DIR</a:t>
            </a:r>
          </a:p>
          <a:p>
            <a:pPr lvl="1">
              <a:lnSpc>
                <a:spcPct val="90000"/>
              </a:lnSpc>
            </a:pPr>
            <a:r>
              <a:rPr lang="zh-CN" altLang="en-US"/>
              <a:t>文件拷贝</a:t>
            </a:r>
            <a:r>
              <a:rPr lang="en-US" altLang="zh-CN"/>
              <a:t>COPY</a:t>
            </a:r>
          </a:p>
          <a:p>
            <a:pPr lvl="1">
              <a:lnSpc>
                <a:spcPct val="90000"/>
              </a:lnSpc>
            </a:pPr>
            <a:r>
              <a:rPr lang="zh-CN" altLang="en-US"/>
              <a:t>清除屏幕</a:t>
            </a:r>
            <a:r>
              <a:rPr lang="en-US" altLang="zh-CN"/>
              <a:t>CLS</a:t>
            </a:r>
          </a:p>
          <a:p>
            <a:pPr lvl="1">
              <a:lnSpc>
                <a:spcPct val="90000"/>
              </a:lnSpc>
            </a:pPr>
            <a:r>
              <a:rPr lang="zh-CN" altLang="en-US"/>
              <a:t>退出环境</a:t>
            </a:r>
            <a:r>
              <a:rPr lang="en-US" altLang="zh-CN"/>
              <a:t>EXIT</a:t>
            </a:r>
          </a:p>
          <a:p>
            <a:pPr lvl="1">
              <a:lnSpc>
                <a:spcPct val="90000"/>
              </a:lnSpc>
            </a:pPr>
            <a:r>
              <a:rPr lang="zh-CN" altLang="en-US"/>
              <a:t>帮助命令</a:t>
            </a:r>
            <a:r>
              <a:rPr lang="en-US" altLang="zh-CN"/>
              <a:t>HELP</a:t>
            </a:r>
            <a:endParaRPr lang="zh-CN" altLang="en-US"/>
          </a:p>
        </p:txBody>
      </p:sp>
      <p:sp>
        <p:nvSpPr>
          <p:cNvPr id="4" name="对角圆角矩形 3"/>
          <p:cNvSpPr/>
          <p:nvPr/>
        </p:nvSpPr>
        <p:spPr>
          <a:xfrm>
            <a:off x="1010071" y="111134"/>
            <a:ext cx="3573762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4. </a:t>
            </a:r>
            <a:r>
              <a:rPr lang="zh-CN" altLang="en-US" sz="3600" dirty="0"/>
              <a:t>内部命令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4779" y="1124744"/>
            <a:ext cx="10363200" cy="4611687"/>
          </a:xfrm>
        </p:spPr>
        <p:txBody>
          <a:bodyPr/>
          <a:lstStyle/>
          <a:p>
            <a:r>
              <a:rPr lang="zh-CN" altLang="en-US" dirty="0"/>
              <a:t>与其他可执行文件一样</a:t>
            </a:r>
            <a:r>
              <a:rPr lang="en-US" altLang="zh-CN" dirty="0"/>
              <a:t>,</a:t>
            </a:r>
            <a:r>
              <a:rPr lang="zh-CN" altLang="en-US" dirty="0"/>
              <a:t>以文件形式保存在磁盘上的命令</a:t>
            </a:r>
            <a:r>
              <a:rPr lang="en-US" altLang="zh-CN" dirty="0"/>
              <a:t>,</a:t>
            </a:r>
            <a:r>
              <a:rPr lang="zh-CN" altLang="en-US" dirty="0"/>
              <a:t>执行时：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CC"/>
                </a:solidFill>
              </a:rPr>
              <a:t>路径</a:t>
            </a:r>
            <a:r>
              <a:rPr lang="en-US" altLang="zh-CN" dirty="0">
                <a:solidFill>
                  <a:srgbClr val="0000CC"/>
                </a:solidFill>
              </a:rPr>
              <a:t>\</a:t>
            </a:r>
            <a:r>
              <a:rPr lang="zh-CN" altLang="en-US" dirty="0">
                <a:solidFill>
                  <a:srgbClr val="0000CC"/>
                </a:solidFill>
              </a:rPr>
              <a:t>文件名 参数</a:t>
            </a:r>
          </a:p>
          <a:p>
            <a:r>
              <a:rPr lang="zh-CN" altLang="en-US" dirty="0"/>
              <a:t>路径搜索顺序：先当前目录，后</a:t>
            </a:r>
            <a:r>
              <a:rPr lang="zh-CN" altLang="en-US" dirty="0">
                <a:solidFill>
                  <a:srgbClr val="CC3300"/>
                </a:solidFill>
              </a:rPr>
              <a:t>搜索路径</a:t>
            </a:r>
          </a:p>
          <a:p>
            <a:r>
              <a:rPr lang="zh-CN" altLang="en-US" dirty="0"/>
              <a:t>内部命令</a:t>
            </a:r>
            <a:r>
              <a:rPr lang="en-US" altLang="zh-CN" dirty="0"/>
              <a:t>PATH</a:t>
            </a:r>
            <a:r>
              <a:rPr lang="zh-CN" altLang="en-US" dirty="0"/>
              <a:t>：查看和设置当前的搜索路径</a:t>
            </a:r>
          </a:p>
          <a:p>
            <a:r>
              <a:rPr lang="zh-CN" altLang="en-US" dirty="0"/>
              <a:t>支持的可执行文件</a:t>
            </a:r>
          </a:p>
          <a:p>
            <a:pPr lvl="1"/>
            <a:r>
              <a:rPr lang="en-US" altLang="zh-CN" dirty="0"/>
              <a:t>COM</a:t>
            </a:r>
            <a:r>
              <a:rPr lang="zh-CN" altLang="en-US" dirty="0"/>
              <a:t>文件</a:t>
            </a:r>
          </a:p>
          <a:p>
            <a:pPr lvl="1"/>
            <a:r>
              <a:rPr lang="en-US" altLang="zh-CN" dirty="0"/>
              <a:t>EXE</a:t>
            </a:r>
            <a:r>
              <a:rPr lang="zh-CN" altLang="en-US" dirty="0"/>
              <a:t>文件</a:t>
            </a:r>
          </a:p>
          <a:p>
            <a:pPr lvl="1"/>
            <a:r>
              <a:rPr lang="en-US" altLang="zh-CN" dirty="0"/>
              <a:t>BAT</a:t>
            </a:r>
            <a:r>
              <a:rPr lang="zh-CN" altLang="en-US" dirty="0"/>
              <a:t>文件</a:t>
            </a:r>
          </a:p>
        </p:txBody>
      </p:sp>
      <p:sp>
        <p:nvSpPr>
          <p:cNvPr id="6" name="对角圆角矩形 5"/>
          <p:cNvSpPr/>
          <p:nvPr/>
        </p:nvSpPr>
        <p:spPr>
          <a:xfrm>
            <a:off x="1010071" y="111134"/>
            <a:ext cx="3573762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5. </a:t>
            </a:r>
            <a:r>
              <a:rPr lang="zh-CN" altLang="en-US" sz="3600" dirty="0"/>
              <a:t>外部命令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103" name="Rectangle 7"/>
          <p:cNvSpPr>
            <a:spLocks noChangeArrowheads="1"/>
          </p:cNvSpPr>
          <p:nvPr/>
        </p:nvSpPr>
        <p:spPr bwMode="auto">
          <a:xfrm>
            <a:off x="711200" y="1447800"/>
            <a:ext cx="10972800" cy="1957388"/>
          </a:xfrm>
          <a:prstGeom prst="rect">
            <a:avLst/>
          </a:prstGeom>
          <a:noFill/>
          <a:ln w="28575" algn="ctr">
            <a:solidFill>
              <a:srgbClr val="193C7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just">
              <a:spcBef>
                <a:spcPct val="10000"/>
              </a:spcBef>
            </a:pPr>
            <a:r>
              <a:rPr lang="fi-FI" altLang="zh-CN" sz="2800"/>
              <a:t>@echo off</a:t>
            </a:r>
          </a:p>
          <a:p>
            <a:pPr algn="just">
              <a:spcBef>
                <a:spcPct val="10000"/>
              </a:spcBef>
            </a:pPr>
            <a:r>
              <a:rPr lang="fi-FI" altLang="zh-CN" sz="2800"/>
              <a:t>@set PATH=D:\MASM;D:\MASM\BIN;%PATH%</a:t>
            </a:r>
          </a:p>
          <a:p>
            <a:pPr algn="just">
              <a:spcBef>
                <a:spcPct val="10000"/>
              </a:spcBef>
            </a:pPr>
            <a:r>
              <a:rPr lang="fi-FI" altLang="zh-CN" sz="2800"/>
              <a:t>%SystemRoot%\system32\</a:t>
            </a:r>
            <a:r>
              <a:rPr lang="fi-FI" altLang="zh-CN" sz="2800">
                <a:solidFill>
                  <a:schemeClr val="tx2"/>
                </a:solidFill>
              </a:rPr>
              <a:t>cmd.exe</a:t>
            </a:r>
          </a:p>
          <a:p>
            <a:pPr algn="just">
              <a:spcBef>
                <a:spcPct val="10000"/>
              </a:spcBef>
            </a:pPr>
            <a:r>
              <a:rPr lang="fi-FI" altLang="zh-CN" sz="2800"/>
              <a:t>@echo on</a:t>
            </a:r>
            <a:endParaRPr lang="zh-CN" altLang="en-US" sz="2800"/>
          </a:p>
        </p:txBody>
      </p:sp>
      <p:sp>
        <p:nvSpPr>
          <p:cNvPr id="516104" name="AutoShape 8"/>
          <p:cNvSpPr>
            <a:spLocks noChangeArrowheads="1"/>
          </p:cNvSpPr>
          <p:nvPr/>
        </p:nvSpPr>
        <p:spPr bwMode="auto">
          <a:xfrm>
            <a:off x="711200" y="914400"/>
            <a:ext cx="3048000" cy="503238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spcBef>
                <a:spcPct val="20000"/>
              </a:spcBef>
            </a:pPr>
            <a:r>
              <a:rPr lang="en-US" altLang="zh-CN" sz="2800">
                <a:solidFill>
                  <a:srgbClr val="008000"/>
                </a:solidFill>
              </a:rPr>
              <a:t>WIN32.BAT</a:t>
            </a:r>
            <a:endParaRPr lang="zh-CN" altLang="en-US" sz="2800">
              <a:ea typeface="宋体" panose="02010600030101010101" pitchFamily="2" charset="-122"/>
            </a:endParaRPr>
          </a:p>
        </p:txBody>
      </p:sp>
      <p:sp>
        <p:nvSpPr>
          <p:cNvPr id="516105" name="Rectangle 9"/>
          <p:cNvSpPr>
            <a:spLocks noChangeArrowheads="1"/>
          </p:cNvSpPr>
          <p:nvPr/>
        </p:nvSpPr>
        <p:spPr bwMode="auto">
          <a:xfrm>
            <a:off x="711200" y="4214814"/>
            <a:ext cx="10972800" cy="1957387"/>
          </a:xfrm>
          <a:prstGeom prst="rect">
            <a:avLst/>
          </a:prstGeom>
          <a:noFill/>
          <a:ln w="28575" algn="ctr">
            <a:solidFill>
              <a:srgbClr val="193C7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just">
              <a:spcBef>
                <a:spcPct val="10000"/>
              </a:spcBef>
            </a:pPr>
            <a:r>
              <a:rPr lang="fi-FI" altLang="zh-CN" sz="2800"/>
              <a:t>@echo off</a:t>
            </a:r>
          </a:p>
          <a:p>
            <a:pPr algn="just">
              <a:spcBef>
                <a:spcPct val="10000"/>
              </a:spcBef>
            </a:pPr>
            <a:r>
              <a:rPr lang="fi-FI" altLang="zh-CN" sz="2800"/>
              <a:t>@set PATH=D:\MASM;D:\MASM\BIN;%PATH%</a:t>
            </a:r>
          </a:p>
          <a:p>
            <a:pPr algn="just">
              <a:spcBef>
                <a:spcPct val="10000"/>
              </a:spcBef>
            </a:pPr>
            <a:r>
              <a:rPr lang="fi-FI" altLang="zh-CN" sz="2800"/>
              <a:t>%SystemRoot%\system32\</a:t>
            </a:r>
            <a:r>
              <a:rPr lang="fi-FI" altLang="zh-CN" sz="2800">
                <a:solidFill>
                  <a:schemeClr val="tx2"/>
                </a:solidFill>
              </a:rPr>
              <a:t>command.com</a:t>
            </a:r>
          </a:p>
          <a:p>
            <a:pPr algn="just">
              <a:spcBef>
                <a:spcPct val="10000"/>
              </a:spcBef>
            </a:pPr>
            <a:r>
              <a:rPr lang="fi-FI" altLang="zh-CN" sz="2800"/>
              <a:t>@echo on</a:t>
            </a:r>
            <a:endParaRPr lang="zh-CN" altLang="en-US" sz="2800"/>
          </a:p>
        </p:txBody>
      </p:sp>
      <p:sp>
        <p:nvSpPr>
          <p:cNvPr id="516106" name="AutoShape 10"/>
          <p:cNvSpPr>
            <a:spLocks noChangeArrowheads="1"/>
          </p:cNvSpPr>
          <p:nvPr/>
        </p:nvSpPr>
        <p:spPr bwMode="auto">
          <a:xfrm>
            <a:off x="711200" y="3681414"/>
            <a:ext cx="3048000" cy="503237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spcBef>
                <a:spcPct val="20000"/>
              </a:spcBef>
            </a:pPr>
            <a:r>
              <a:rPr lang="en-US" altLang="zh-CN" sz="2800">
                <a:solidFill>
                  <a:srgbClr val="008000"/>
                </a:solidFill>
              </a:rPr>
              <a:t>DOS16.BAT</a:t>
            </a:r>
            <a:endParaRPr lang="zh-CN" altLang="en-US" sz="2800">
              <a:ea typeface="宋体" panose="02010600030101010101" pitchFamily="2" charset="-122"/>
            </a:endParaRPr>
          </a:p>
        </p:txBody>
      </p:sp>
      <p:sp>
        <p:nvSpPr>
          <p:cNvPr id="8" name="对角圆角矩形 7"/>
          <p:cNvSpPr/>
          <p:nvPr/>
        </p:nvSpPr>
        <p:spPr>
          <a:xfrm>
            <a:off x="1010070" y="111134"/>
            <a:ext cx="7246169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6. </a:t>
            </a:r>
            <a:r>
              <a:rPr lang="zh-CN" altLang="en-US" sz="3600" dirty="0"/>
              <a:t>进入</a:t>
            </a:r>
            <a:r>
              <a:rPr lang="en-US" altLang="zh-CN" sz="3600" dirty="0"/>
              <a:t>MASM</a:t>
            </a:r>
            <a:r>
              <a:rPr lang="zh-CN" altLang="en-US" sz="3600" dirty="0"/>
              <a:t>目录的批处理文件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839416" y="1196752"/>
            <a:ext cx="10767484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 algn="just" rtl="0" fontAlgn="base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Ø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Blip>
                <a:blip r:embed="rId2"/>
              </a:buBlip>
              <a:defRPr sz="2800" b="1" kern="1200">
                <a:solidFill>
                  <a:srgbClr val="193C7D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anose="05000000000000000000" pitchFamily="2" charset="2"/>
              <a:buBlip>
                <a:blip r:embed="rId3"/>
              </a:buBlip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?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zh-CN" altLang="en-US" sz="2800" dirty="0" smtClean="0"/>
              <a:t>对通用和专用微处理器有一定了解，熟悉</a:t>
            </a:r>
            <a:r>
              <a:rPr lang="en-US" altLang="zh-CN" sz="2800" dirty="0" smtClean="0"/>
              <a:t>x86</a:t>
            </a:r>
            <a:r>
              <a:rPr lang="zh-CN" altLang="en-US" sz="2800" dirty="0" smtClean="0"/>
              <a:t>结构系列处理器的发展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zh-CN" altLang="en-US" sz="2800" dirty="0" smtClean="0"/>
              <a:t>掌握冯</a:t>
            </a:r>
            <a:r>
              <a:rPr lang="en-US" altLang="zh-CN" sz="2800" dirty="0" smtClean="0"/>
              <a:t>·</a:t>
            </a:r>
            <a:r>
              <a:rPr lang="zh-CN" altLang="en-US" sz="2800" dirty="0" smtClean="0"/>
              <a:t>诺依曼计算机结构特点和微型计算机组成结构，熟悉</a:t>
            </a:r>
            <a:r>
              <a:rPr lang="en-US" altLang="zh-CN" sz="2800" dirty="0" smtClean="0"/>
              <a:t>IBM PC/AT</a:t>
            </a:r>
            <a:r>
              <a:rPr lang="zh-CN" altLang="en-US" sz="2800" dirty="0" smtClean="0"/>
              <a:t>机和</a:t>
            </a:r>
            <a:r>
              <a:rPr lang="en-US" altLang="zh-CN" sz="2800" dirty="0" smtClean="0"/>
              <a:t>32</a:t>
            </a:r>
            <a:r>
              <a:rPr lang="zh-CN" altLang="en-US" sz="2800" dirty="0" smtClean="0"/>
              <a:t>位</a:t>
            </a:r>
            <a:r>
              <a:rPr lang="en-US" altLang="zh-CN" sz="2800" dirty="0" smtClean="0"/>
              <a:t>PC</a:t>
            </a:r>
            <a:r>
              <a:rPr lang="zh-CN" altLang="en-US" sz="2800" dirty="0" smtClean="0"/>
              <a:t>机主机结构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zh-CN" altLang="en-US" sz="2800" dirty="0" smtClean="0"/>
              <a:t>理解计算机层次结构及其特点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zh-CN" altLang="en-US" sz="2800" dirty="0" smtClean="0"/>
              <a:t>熟悉本章引出的概念：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 smtClean="0"/>
              <a:t>处理器引脚、系统总线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 smtClean="0"/>
              <a:t>Cache</a:t>
            </a:r>
            <a:r>
              <a:rPr lang="zh-CN" altLang="en-US" sz="2400" dirty="0" smtClean="0"/>
              <a:t>、流水线、动态执行、多核技术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 smtClean="0"/>
              <a:t>二进制编码、存储程序和程序控制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 smtClean="0"/>
              <a:t>中断、</a:t>
            </a:r>
            <a:r>
              <a:rPr lang="en-US" altLang="zh-CN" sz="2400" dirty="0" smtClean="0"/>
              <a:t>DMA</a:t>
            </a:r>
            <a:r>
              <a:rPr lang="zh-CN" altLang="en-US" sz="2400" dirty="0" smtClean="0"/>
              <a:t>、定时、并行接口</a:t>
            </a:r>
          </a:p>
        </p:txBody>
      </p:sp>
      <p:sp>
        <p:nvSpPr>
          <p:cNvPr id="4" name="对角圆角矩形 3"/>
          <p:cNvSpPr/>
          <p:nvPr/>
        </p:nvSpPr>
        <p:spPr>
          <a:xfrm>
            <a:off x="1010071" y="111134"/>
            <a:ext cx="3573762" cy="71435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 总 结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78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22"/>
          <p:cNvSpPr>
            <a:spLocks noChangeArrowheads="1"/>
          </p:cNvSpPr>
          <p:nvPr/>
        </p:nvSpPr>
        <p:spPr bwMode="auto">
          <a:xfrm>
            <a:off x="3645973" y="792288"/>
            <a:ext cx="459316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000" b="1" dirty="0" smtClean="0">
                <a:solidFill>
                  <a:srgbClr val="4A2914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主要内容</a:t>
            </a:r>
            <a:endParaRPr lang="zh-CN" altLang="en-US" dirty="0"/>
          </a:p>
        </p:txBody>
      </p:sp>
      <p:cxnSp>
        <p:nvCxnSpPr>
          <p:cNvPr id="47" name="直接连接符 46"/>
          <p:cNvCxnSpPr/>
          <p:nvPr/>
        </p:nvCxnSpPr>
        <p:spPr>
          <a:xfrm rot="5400000">
            <a:off x="738944" y="3356768"/>
            <a:ext cx="5143536" cy="1588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6"/>
          <p:cNvSpPr txBox="1"/>
          <p:nvPr/>
        </p:nvSpPr>
        <p:spPr>
          <a:xfrm>
            <a:off x="4225296" y="2291695"/>
            <a:ext cx="3834300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3600" b="1" dirty="0" smtClean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基金资助概况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TextBox 10"/>
          <p:cNvSpPr txBox="1"/>
          <p:nvPr/>
        </p:nvSpPr>
        <p:spPr>
          <a:xfrm>
            <a:off x="4215166" y="2297715"/>
            <a:ext cx="5265210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zh-CN" altLang="en-US" sz="3600" b="1" dirty="0" smtClean="0">
                <a:latin typeface="Impact" pitchFamily="34" charset="0"/>
                <a:ea typeface="微软雅黑" pitchFamily="34" charset="-122"/>
              </a:rPr>
              <a:t>一、微型计算机的发展</a:t>
            </a:r>
            <a:endParaRPr lang="zh-CN" altLang="en-US" sz="36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381356" y="1689436"/>
            <a:ext cx="6963116" cy="11372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0"/>
          <p:cNvSpPr txBox="1"/>
          <p:nvPr/>
        </p:nvSpPr>
        <p:spPr>
          <a:xfrm>
            <a:off x="4225296" y="3573016"/>
            <a:ext cx="5831144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zh-CN" altLang="en-US" sz="3600" b="1" dirty="0" smtClean="0">
                <a:latin typeface="Impact" pitchFamily="34" charset="0"/>
                <a:ea typeface="微软雅黑" pitchFamily="34" charset="-122"/>
              </a:rPr>
              <a:t>二、</a:t>
            </a:r>
            <a:r>
              <a:rPr lang="en-US" altLang="zh-CN" sz="3600" b="1" dirty="0" smtClean="0">
                <a:latin typeface="Impact" pitchFamily="34" charset="0"/>
                <a:ea typeface="微软雅黑" pitchFamily="34" charset="-122"/>
              </a:rPr>
              <a:t> Intel 80X86</a:t>
            </a:r>
            <a:r>
              <a:rPr lang="zh-CN" altLang="en-US" sz="3600" b="1" dirty="0" smtClean="0">
                <a:latin typeface="Impact" pitchFamily="34" charset="0"/>
                <a:ea typeface="微软雅黑" pitchFamily="34" charset="-122"/>
              </a:rPr>
              <a:t>系列处理器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4225296" y="4747210"/>
            <a:ext cx="5399096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zh-CN" altLang="en-US" sz="3600" b="1" dirty="0" smtClean="0">
                <a:latin typeface="Impact" pitchFamily="34" charset="0"/>
                <a:ea typeface="微软雅黑" pitchFamily="34" charset="-122"/>
              </a:rPr>
              <a:t>三、微型计算机系统组成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9522" y="1500174"/>
            <a:ext cx="2757488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9522" y="3786189"/>
            <a:ext cx="2725574" cy="1736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</p:cSld>
  <p:clrMapOvr>
    <a:masterClrMapping/>
  </p:clrMapOvr>
  <p:transition spd="med" advClick="0" advTm="21390">
    <p:split orient="vert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矩形 30"/>
          <p:cNvSpPr>
            <a:spLocks noChangeArrowheads="1"/>
          </p:cNvSpPr>
          <p:nvPr/>
        </p:nvSpPr>
        <p:spPr bwMode="auto">
          <a:xfrm>
            <a:off x="3965" y="2636912"/>
            <a:ext cx="12192000" cy="17044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47528" y="2917393"/>
            <a:ext cx="87849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本章完、谢谢大家</a:t>
            </a:r>
            <a:r>
              <a:rPr lang="en-US" altLang="zh-CN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~</a:t>
            </a:r>
            <a:endParaRPr lang="zh-CN" altLang="en-US" sz="6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7000" contrast="-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77" y="534788"/>
            <a:ext cx="3850106" cy="967339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22"/>
          <p:cNvSpPr>
            <a:spLocks noChangeArrowheads="1"/>
          </p:cNvSpPr>
          <p:nvPr/>
        </p:nvSpPr>
        <p:spPr bwMode="auto">
          <a:xfrm>
            <a:off x="3645973" y="792288"/>
            <a:ext cx="459316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000" b="1" dirty="0" smtClean="0">
                <a:solidFill>
                  <a:srgbClr val="4A2914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主要内容</a:t>
            </a:r>
            <a:endParaRPr lang="zh-CN" altLang="en-US" dirty="0"/>
          </a:p>
        </p:txBody>
      </p:sp>
      <p:cxnSp>
        <p:nvCxnSpPr>
          <p:cNvPr id="47" name="直接连接符 46"/>
          <p:cNvCxnSpPr/>
          <p:nvPr/>
        </p:nvCxnSpPr>
        <p:spPr>
          <a:xfrm rot="5400000">
            <a:off x="738944" y="3356768"/>
            <a:ext cx="5143536" cy="1588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对角圆角矩形 72"/>
          <p:cNvSpPr/>
          <p:nvPr/>
        </p:nvSpPr>
        <p:spPr>
          <a:xfrm>
            <a:off x="3667108" y="2143116"/>
            <a:ext cx="6533348" cy="870936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CD1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381356" y="1689436"/>
            <a:ext cx="6963116" cy="11372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0"/>
          <p:cNvSpPr txBox="1"/>
          <p:nvPr/>
        </p:nvSpPr>
        <p:spPr>
          <a:xfrm>
            <a:off x="4225296" y="3573016"/>
            <a:ext cx="6119176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zh-CN" altLang="en-US" sz="3600" b="1" dirty="0" smtClean="0">
                <a:latin typeface="Impact" pitchFamily="34" charset="0"/>
                <a:ea typeface="微软雅黑" pitchFamily="34" charset="-122"/>
              </a:rPr>
              <a:t>二、</a:t>
            </a:r>
            <a:r>
              <a:rPr lang="en-US" altLang="zh-CN" sz="3600" b="1" dirty="0" smtClean="0">
                <a:latin typeface="Impact" pitchFamily="34" charset="0"/>
                <a:ea typeface="微软雅黑" pitchFamily="34" charset="-122"/>
              </a:rPr>
              <a:t> Intel 80X86</a:t>
            </a:r>
            <a:r>
              <a:rPr lang="zh-CN" altLang="en-US" sz="3600" b="1" dirty="0" smtClean="0">
                <a:latin typeface="Impact" pitchFamily="34" charset="0"/>
                <a:ea typeface="微软雅黑" pitchFamily="34" charset="-122"/>
              </a:rPr>
              <a:t>系列处理器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4225296" y="4747210"/>
            <a:ext cx="5615120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zh-CN" altLang="en-US" sz="3600" b="1" dirty="0" smtClean="0">
                <a:latin typeface="Impact" pitchFamily="34" charset="0"/>
                <a:ea typeface="微软雅黑" pitchFamily="34" charset="-122"/>
              </a:rPr>
              <a:t>三、微型计算机系统组成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0"/>
          <p:cNvSpPr txBox="1"/>
          <p:nvPr/>
        </p:nvSpPr>
        <p:spPr>
          <a:xfrm>
            <a:off x="4215166" y="2297715"/>
            <a:ext cx="5193202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一、微型计算机的发展</a:t>
            </a:r>
            <a:endParaRPr lang="zh-CN" altLang="en-US" sz="3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9522" y="1500174"/>
            <a:ext cx="2757488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9522" y="3786189"/>
            <a:ext cx="2725574" cy="1736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55"/>
    </mc:Choice>
    <mc:Fallback xmlns="">
      <p:transition advTm="1455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3|10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|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0.7|0.2|0.3|0.1|0.1|0.1|0.1|0.1|0.1|0.1|0.1|0.2|0.4|0.3|0.5|0.4|0.3|0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|1.4|4.7|26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8.9|0.6|17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9.1|23.7|16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.1|96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7.3|4|5.6|3.5|10.8|0.6|0.9|8.2|0.4|17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18.7|0.8|21.7|0.7|4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0.3|0.3|0.3|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9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|12|7.7|39.8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31246</TotalTime>
  <Words>10283</Words>
  <Application>Microsoft Office PowerPoint</Application>
  <PresentationFormat>宽屏</PresentationFormat>
  <Paragraphs>1005</Paragraphs>
  <Slides>80</Slides>
  <Notes>70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100" baseType="lpstr">
      <vt:lpstr>Arial Unicode MS</vt:lpstr>
      <vt:lpstr>Bebas</vt:lpstr>
      <vt:lpstr>仿宋_GB2312</vt:lpstr>
      <vt:lpstr>黑体</vt:lpstr>
      <vt:lpstr>华文细黑</vt:lpstr>
      <vt:lpstr>楷体</vt:lpstr>
      <vt:lpstr>隶书</vt:lpstr>
      <vt:lpstr>宋体</vt:lpstr>
      <vt:lpstr>微软雅黑</vt:lpstr>
      <vt:lpstr>幼圆</vt:lpstr>
      <vt:lpstr>Arial</vt:lpstr>
      <vt:lpstr>Calibri</vt:lpstr>
      <vt:lpstr>Impact</vt:lpstr>
      <vt:lpstr>Symbol</vt:lpstr>
      <vt:lpstr>Tahoma</vt:lpstr>
      <vt:lpstr>Times New Roman</vt:lpstr>
      <vt:lpstr>Verdana</vt:lpstr>
      <vt:lpstr>Wingdings</vt:lpstr>
      <vt:lpstr>Office 主题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ww-PC</cp:lastModifiedBy>
  <cp:revision>4326</cp:revision>
  <dcterms:created xsi:type="dcterms:W3CDTF">2012-10-07T00:28:30Z</dcterms:created>
  <dcterms:modified xsi:type="dcterms:W3CDTF">2020-09-08T01:47:26Z</dcterms:modified>
</cp:coreProperties>
</file>